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517" r:id="rId2"/>
    <p:sldId id="351" r:id="rId3"/>
    <p:sldId id="352" r:id="rId4"/>
    <p:sldId id="518" r:id="rId5"/>
    <p:sldId id="353" r:id="rId6"/>
    <p:sldId id="515" r:id="rId7"/>
    <p:sldId id="509" r:id="rId8"/>
    <p:sldId id="510" r:id="rId9"/>
    <p:sldId id="519" r:id="rId10"/>
    <p:sldId id="346" r:id="rId11"/>
    <p:sldId id="347" r:id="rId12"/>
    <p:sldId id="349" r:id="rId13"/>
    <p:sldId id="350" r:id="rId14"/>
    <p:sldId id="516" r:id="rId15"/>
    <p:sldId id="354" r:id="rId16"/>
    <p:sldId id="355" r:id="rId17"/>
    <p:sldId id="356" r:id="rId18"/>
    <p:sldId id="34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73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C8F317C-2980-6E59-AD97-551B7078939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GB"/>
          </a:p>
        </p:txBody>
      </p:sp>
      <p:sp>
        <p:nvSpPr>
          <p:cNvPr id="3" name="Sottotitolo 2">
            <a:extLst>
              <a:ext uri="{FF2B5EF4-FFF2-40B4-BE49-F238E27FC236}">
                <a16:creationId xmlns:a16="http://schemas.microsoft.com/office/drawing/2014/main" id="{BF0F3A61-4691-C6EC-2BAA-8988EDB7B2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GB"/>
          </a:p>
        </p:txBody>
      </p:sp>
      <p:sp>
        <p:nvSpPr>
          <p:cNvPr id="4" name="Segnaposto data 3">
            <a:extLst>
              <a:ext uri="{FF2B5EF4-FFF2-40B4-BE49-F238E27FC236}">
                <a16:creationId xmlns:a16="http://schemas.microsoft.com/office/drawing/2014/main" id="{21D95BA3-7B4F-D92B-C103-DA0FC87F1615}"/>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5" name="Segnaposto piè di pagina 4">
            <a:extLst>
              <a:ext uri="{FF2B5EF4-FFF2-40B4-BE49-F238E27FC236}">
                <a16:creationId xmlns:a16="http://schemas.microsoft.com/office/drawing/2014/main" id="{BB5C730E-2EF2-2111-C88C-93FC6E95FE05}"/>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FFD6B7C9-4D17-17B9-1462-A0F7044BBDC6}"/>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14444277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1211E9B-EF67-EC1E-3F15-130C6D9C1500}"/>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C7E7664F-7BAA-8F3A-ABAA-623EDB1EAEB6}"/>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B87A0B6B-7064-7204-66CF-938B0485B006}"/>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5" name="Segnaposto piè di pagina 4">
            <a:extLst>
              <a:ext uri="{FF2B5EF4-FFF2-40B4-BE49-F238E27FC236}">
                <a16:creationId xmlns:a16="http://schemas.microsoft.com/office/drawing/2014/main" id="{F79849C6-6881-C85D-CEEB-3F4F0EEFD8A8}"/>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992F4275-81B8-6C57-7B2E-80B58973D899}"/>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3519432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0CD61F9A-F5D5-FDB0-D3D4-D0F1A61502C1}"/>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AA4EFB72-3D84-4BF2-DB55-659963639D1E}"/>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0C152A16-6E94-AD18-EC75-4AA92908B04A}"/>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5" name="Segnaposto piè di pagina 4">
            <a:extLst>
              <a:ext uri="{FF2B5EF4-FFF2-40B4-BE49-F238E27FC236}">
                <a16:creationId xmlns:a16="http://schemas.microsoft.com/office/drawing/2014/main" id="{97D38A9E-F648-D084-5A56-C46AA7272E22}"/>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0D0072AA-DFD7-C8B6-02CE-CABDE7685CF6}"/>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657217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2CAD628-3691-7437-7827-2B36A176486C}"/>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AC648930-8A6B-AB7C-3C0B-69DD2EA15545}"/>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E7490792-C5F6-CD44-ADEB-4B6FF6D9731F}"/>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5" name="Segnaposto piè di pagina 4">
            <a:extLst>
              <a:ext uri="{FF2B5EF4-FFF2-40B4-BE49-F238E27FC236}">
                <a16:creationId xmlns:a16="http://schemas.microsoft.com/office/drawing/2014/main" id="{816DECD6-527B-F044-8638-655DB6B0944F}"/>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4A160436-393A-BAFA-1610-86DB4DD9EDCA}"/>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1658092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A11394-71B9-78AB-C2DB-512B9D898806}"/>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D223D46C-DEFA-5C3F-8DF4-A5A71DADD2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56B67BA3-1ADE-D54D-F144-763B2F000C19}"/>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5" name="Segnaposto piè di pagina 4">
            <a:extLst>
              <a:ext uri="{FF2B5EF4-FFF2-40B4-BE49-F238E27FC236}">
                <a16:creationId xmlns:a16="http://schemas.microsoft.com/office/drawing/2014/main" id="{C22B6546-7A8B-F2F2-519F-901495489EF3}"/>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F94AC4EA-11EB-76AF-86BD-7FFB92F6590E}"/>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3902706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C46A96-A160-BBA8-C4C5-F84C7024DF24}"/>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81C11661-CEAA-727D-EE08-3C95581ADFFD}"/>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contenuto 3">
            <a:extLst>
              <a:ext uri="{FF2B5EF4-FFF2-40B4-BE49-F238E27FC236}">
                <a16:creationId xmlns:a16="http://schemas.microsoft.com/office/drawing/2014/main" id="{82C278A7-73F7-E5B1-C012-FCA75E9BFE53}"/>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data 4">
            <a:extLst>
              <a:ext uri="{FF2B5EF4-FFF2-40B4-BE49-F238E27FC236}">
                <a16:creationId xmlns:a16="http://schemas.microsoft.com/office/drawing/2014/main" id="{A96BF7CF-8997-907A-5893-CF9A46450128}"/>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6" name="Segnaposto piè di pagina 5">
            <a:extLst>
              <a:ext uri="{FF2B5EF4-FFF2-40B4-BE49-F238E27FC236}">
                <a16:creationId xmlns:a16="http://schemas.microsoft.com/office/drawing/2014/main" id="{DE764BD0-F503-8123-5A63-F025F71AC42B}"/>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C1E1F04F-D67D-4551-B84C-27657F69B4CD}"/>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1130714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281C7CD-CDF3-2F6D-01B3-D1088D62E0CC}"/>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61AB4BFC-1707-F8F8-2755-D0F29B506C2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854D674D-1836-657D-65D7-64D56CA1D748}"/>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testo 4">
            <a:extLst>
              <a:ext uri="{FF2B5EF4-FFF2-40B4-BE49-F238E27FC236}">
                <a16:creationId xmlns:a16="http://schemas.microsoft.com/office/drawing/2014/main" id="{C5286475-0A46-3920-8CAB-72F8E6D4F3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B6BA36AC-B550-0DD9-F0C3-BE1AD3E7B7A5}"/>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7" name="Segnaposto data 6">
            <a:extLst>
              <a:ext uri="{FF2B5EF4-FFF2-40B4-BE49-F238E27FC236}">
                <a16:creationId xmlns:a16="http://schemas.microsoft.com/office/drawing/2014/main" id="{39905327-C226-2FA5-8260-C2DFC8DFA86B}"/>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8" name="Segnaposto piè di pagina 7">
            <a:extLst>
              <a:ext uri="{FF2B5EF4-FFF2-40B4-BE49-F238E27FC236}">
                <a16:creationId xmlns:a16="http://schemas.microsoft.com/office/drawing/2014/main" id="{2A4D622A-939F-3498-2777-E6053B9A5ABB}"/>
              </a:ext>
            </a:extLst>
          </p:cNvPr>
          <p:cNvSpPr>
            <a:spLocks noGrp="1"/>
          </p:cNvSpPr>
          <p:nvPr>
            <p:ph type="ftr" sz="quarter" idx="11"/>
          </p:nvPr>
        </p:nvSpPr>
        <p:spPr/>
        <p:txBody>
          <a:bodyPr/>
          <a:lstStyle/>
          <a:p>
            <a:endParaRPr lang="en-GB"/>
          </a:p>
        </p:txBody>
      </p:sp>
      <p:sp>
        <p:nvSpPr>
          <p:cNvPr id="9" name="Segnaposto numero diapositiva 8">
            <a:extLst>
              <a:ext uri="{FF2B5EF4-FFF2-40B4-BE49-F238E27FC236}">
                <a16:creationId xmlns:a16="http://schemas.microsoft.com/office/drawing/2014/main" id="{322E17AF-8532-FADD-BDF0-FC19EE18BDB6}"/>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1847685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13D2DCE-179C-2D6A-0D06-129D7643C990}"/>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data 2">
            <a:extLst>
              <a:ext uri="{FF2B5EF4-FFF2-40B4-BE49-F238E27FC236}">
                <a16:creationId xmlns:a16="http://schemas.microsoft.com/office/drawing/2014/main" id="{D2E4E6DF-BA07-8E85-98B8-20CBC5CF0EA8}"/>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4" name="Segnaposto piè di pagina 3">
            <a:extLst>
              <a:ext uri="{FF2B5EF4-FFF2-40B4-BE49-F238E27FC236}">
                <a16:creationId xmlns:a16="http://schemas.microsoft.com/office/drawing/2014/main" id="{8B04E4E4-C314-8AAB-16CA-EC6E78957EC7}"/>
              </a:ext>
            </a:extLst>
          </p:cNvPr>
          <p:cNvSpPr>
            <a:spLocks noGrp="1"/>
          </p:cNvSpPr>
          <p:nvPr>
            <p:ph type="ftr" sz="quarter" idx="11"/>
          </p:nvPr>
        </p:nvSpPr>
        <p:spPr/>
        <p:txBody>
          <a:bodyPr/>
          <a:lstStyle/>
          <a:p>
            <a:endParaRPr lang="en-GB"/>
          </a:p>
        </p:txBody>
      </p:sp>
      <p:sp>
        <p:nvSpPr>
          <p:cNvPr id="5" name="Segnaposto numero diapositiva 4">
            <a:extLst>
              <a:ext uri="{FF2B5EF4-FFF2-40B4-BE49-F238E27FC236}">
                <a16:creationId xmlns:a16="http://schemas.microsoft.com/office/drawing/2014/main" id="{928F3A3E-EAA4-7530-A8EF-29CFCBF6D064}"/>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1457021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BB942FD-6755-CD3F-2BCD-9F632546EFE2}"/>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3" name="Segnaposto piè di pagina 2">
            <a:extLst>
              <a:ext uri="{FF2B5EF4-FFF2-40B4-BE49-F238E27FC236}">
                <a16:creationId xmlns:a16="http://schemas.microsoft.com/office/drawing/2014/main" id="{C35B223C-FFE2-891D-F86B-D958144766EC}"/>
              </a:ext>
            </a:extLst>
          </p:cNvPr>
          <p:cNvSpPr>
            <a:spLocks noGrp="1"/>
          </p:cNvSpPr>
          <p:nvPr>
            <p:ph type="ftr" sz="quarter" idx="11"/>
          </p:nvPr>
        </p:nvSpPr>
        <p:spPr/>
        <p:txBody>
          <a:bodyPr/>
          <a:lstStyle/>
          <a:p>
            <a:endParaRPr lang="en-GB"/>
          </a:p>
        </p:txBody>
      </p:sp>
      <p:sp>
        <p:nvSpPr>
          <p:cNvPr id="4" name="Segnaposto numero diapositiva 3">
            <a:extLst>
              <a:ext uri="{FF2B5EF4-FFF2-40B4-BE49-F238E27FC236}">
                <a16:creationId xmlns:a16="http://schemas.microsoft.com/office/drawing/2014/main" id="{200E4E7B-26A6-35D5-75EC-77BBF3B3CCC0}"/>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3206347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DF3C670-2089-9F87-284B-63A7AD95A26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3AB0E398-53DA-3249-E692-17E408D7B6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testo 3">
            <a:extLst>
              <a:ext uri="{FF2B5EF4-FFF2-40B4-BE49-F238E27FC236}">
                <a16:creationId xmlns:a16="http://schemas.microsoft.com/office/drawing/2014/main" id="{43AF13DB-BA22-CF35-E682-18A65DD419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FC27E7E9-DF2C-511B-FF6F-290991576E99}"/>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6" name="Segnaposto piè di pagina 5">
            <a:extLst>
              <a:ext uri="{FF2B5EF4-FFF2-40B4-BE49-F238E27FC236}">
                <a16:creationId xmlns:a16="http://schemas.microsoft.com/office/drawing/2014/main" id="{8407FB9B-078F-8E21-6DCE-81B7152B9E0F}"/>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8D181CC0-132B-97D7-A07E-B807F2502B81}"/>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50372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9023328-28AE-C2B5-E870-3D9E32B022DD}"/>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immagine 2">
            <a:extLst>
              <a:ext uri="{FF2B5EF4-FFF2-40B4-BE49-F238E27FC236}">
                <a16:creationId xmlns:a16="http://schemas.microsoft.com/office/drawing/2014/main" id="{25C5E53D-0FD5-525C-5357-A0EB83CD2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Segnaposto testo 3">
            <a:extLst>
              <a:ext uri="{FF2B5EF4-FFF2-40B4-BE49-F238E27FC236}">
                <a16:creationId xmlns:a16="http://schemas.microsoft.com/office/drawing/2014/main" id="{C610A3F5-BA80-29A8-261A-F12EDC5452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4CA8F62-2EBA-E5EC-1894-D2728C6BF993}"/>
              </a:ext>
            </a:extLst>
          </p:cNvPr>
          <p:cNvSpPr>
            <a:spLocks noGrp="1"/>
          </p:cNvSpPr>
          <p:nvPr>
            <p:ph type="dt" sz="half" idx="10"/>
          </p:nvPr>
        </p:nvSpPr>
        <p:spPr/>
        <p:txBody>
          <a:bodyPr/>
          <a:lstStyle/>
          <a:p>
            <a:fld id="{0E68A831-4901-45F7-84FF-F793CB16AD3C}" type="datetimeFigureOut">
              <a:rPr lang="en-GB" smtClean="0"/>
              <a:t>21/07/2022</a:t>
            </a:fld>
            <a:endParaRPr lang="en-GB"/>
          </a:p>
        </p:txBody>
      </p:sp>
      <p:sp>
        <p:nvSpPr>
          <p:cNvPr id="6" name="Segnaposto piè di pagina 5">
            <a:extLst>
              <a:ext uri="{FF2B5EF4-FFF2-40B4-BE49-F238E27FC236}">
                <a16:creationId xmlns:a16="http://schemas.microsoft.com/office/drawing/2014/main" id="{824B0027-3119-F254-49CA-AB47C13A5899}"/>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34F2CD16-4954-9ADA-854B-770DA0EF6C3F}"/>
              </a:ext>
            </a:extLst>
          </p:cNvPr>
          <p:cNvSpPr>
            <a:spLocks noGrp="1"/>
          </p:cNvSpPr>
          <p:nvPr>
            <p:ph type="sldNum" sz="quarter" idx="12"/>
          </p:nvPr>
        </p:nvSpPr>
        <p:spPr/>
        <p:txBody>
          <a:bodyPr/>
          <a:lstStyle/>
          <a:p>
            <a:fld id="{5E36A300-8F4D-4E37-B053-F82F607A5E94}" type="slidenum">
              <a:rPr lang="en-GB" smtClean="0"/>
              <a:t>‹N›</a:t>
            </a:fld>
            <a:endParaRPr lang="en-GB"/>
          </a:p>
        </p:txBody>
      </p:sp>
    </p:spTree>
    <p:extLst>
      <p:ext uri="{BB962C8B-B14F-4D97-AF65-F5344CB8AC3E}">
        <p14:creationId xmlns:p14="http://schemas.microsoft.com/office/powerpoint/2010/main" val="4132570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F2B5680A-D164-BBCB-B176-E07A298254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14A24445-665B-94CF-D9FE-68CC2DF6E1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3029960A-2BE5-B2B3-10F2-B7DBC0F60F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68A831-4901-45F7-84FF-F793CB16AD3C}" type="datetimeFigureOut">
              <a:rPr lang="en-GB" smtClean="0"/>
              <a:t>21/07/2022</a:t>
            </a:fld>
            <a:endParaRPr lang="en-GB"/>
          </a:p>
        </p:txBody>
      </p:sp>
      <p:sp>
        <p:nvSpPr>
          <p:cNvPr id="5" name="Segnaposto piè di pagina 4">
            <a:extLst>
              <a:ext uri="{FF2B5EF4-FFF2-40B4-BE49-F238E27FC236}">
                <a16:creationId xmlns:a16="http://schemas.microsoft.com/office/drawing/2014/main" id="{6DD5E3F0-5B50-9FCB-6C86-D0C1815649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egnaposto numero diapositiva 5">
            <a:extLst>
              <a:ext uri="{FF2B5EF4-FFF2-40B4-BE49-F238E27FC236}">
                <a16:creationId xmlns:a16="http://schemas.microsoft.com/office/drawing/2014/main" id="{191D367C-0C8C-4B9C-9DAB-A2BD7CCAC0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36A300-8F4D-4E37-B053-F82F607A5E94}" type="slidenum">
              <a:rPr lang="en-GB" smtClean="0"/>
              <a:t>‹N›</a:t>
            </a:fld>
            <a:endParaRPr lang="en-GB"/>
          </a:p>
        </p:txBody>
      </p:sp>
    </p:spTree>
    <p:extLst>
      <p:ext uri="{BB962C8B-B14F-4D97-AF65-F5344CB8AC3E}">
        <p14:creationId xmlns:p14="http://schemas.microsoft.com/office/powerpoint/2010/main" val="1560432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 Target="slide11.xml"/><Relationship Id="rId5" Type="http://schemas.openxmlformats.org/officeDocument/2006/relationships/slide" Target="slide12.xml"/><Relationship Id="rId4" Type="http://schemas.openxmlformats.org/officeDocument/2006/relationships/slide" Target="slide10.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image" Target="../media/image10.jpg"/><Relationship Id="rId4" Type="http://schemas.openxmlformats.org/officeDocument/2006/relationships/image" Target="../media/image3.png"/><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24" name="CasellaDiTesto 23">
            <a:extLst>
              <a:ext uri="{FF2B5EF4-FFF2-40B4-BE49-F238E27FC236}">
                <a16:creationId xmlns:a16="http://schemas.microsoft.com/office/drawing/2014/main" id="{CF29C1D0-3113-48C6-A5AE-E655A13FB8BE}"/>
              </a:ext>
            </a:extLst>
          </p:cNvPr>
          <p:cNvSpPr txBox="1"/>
          <p:nvPr/>
        </p:nvSpPr>
        <p:spPr>
          <a:xfrm>
            <a:off x="3051704" y="0"/>
            <a:ext cx="9140296" cy="646331"/>
          </a:xfrm>
          <a:prstGeom prst="rect">
            <a:avLst/>
          </a:prstGeom>
          <a:noFill/>
        </p:spPr>
        <p:txBody>
          <a:bodyPr wrap="square" rtlCol="0">
            <a:spAutoFit/>
          </a:bodyPr>
          <a:lstStyle/>
          <a:p>
            <a:pPr algn="r"/>
            <a:r>
              <a:rPr lang="it-IT" sz="3600" b="1" dirty="0">
                <a:solidFill>
                  <a:srgbClr val="C00000"/>
                </a:solidFill>
              </a:rPr>
              <a:t>SYLLABLES AND WORD STRESS</a:t>
            </a:r>
          </a:p>
        </p:txBody>
      </p:sp>
      <p:sp>
        <p:nvSpPr>
          <p:cNvPr id="2" name="CasellaDiTesto 1">
            <a:extLst>
              <a:ext uri="{FF2B5EF4-FFF2-40B4-BE49-F238E27FC236}">
                <a16:creationId xmlns:a16="http://schemas.microsoft.com/office/drawing/2014/main" id="{4A7C4D21-4F30-4EB5-9D71-C60A577636E9}"/>
              </a:ext>
            </a:extLst>
          </p:cNvPr>
          <p:cNvSpPr txBox="1"/>
          <p:nvPr/>
        </p:nvSpPr>
        <p:spPr>
          <a:xfrm>
            <a:off x="614638" y="1364906"/>
            <a:ext cx="11139308" cy="3449470"/>
          </a:xfrm>
          <a:prstGeom prst="rect">
            <a:avLst/>
          </a:prstGeom>
          <a:noFill/>
        </p:spPr>
        <p:txBody>
          <a:bodyPr wrap="square" rtlCol="0">
            <a:spAutoFit/>
          </a:bodyPr>
          <a:lstStyle/>
          <a:p>
            <a:pPr marL="342900" lvl="0" indent="-342900" algn="just">
              <a:lnSpc>
                <a:spcPct val="107000"/>
              </a:lnSpc>
              <a:spcAft>
                <a:spcPts val="800"/>
              </a:spcAft>
              <a:buFont typeface="+mj-lt"/>
              <a:buAutoNum type="arabicPeriod"/>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Single vowels can constitute a syllable by itself: e.g. </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α-</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έ</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-ρας, Ι-ω-α-</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κείμ</a:t>
            </a:r>
            <a:endParaRPr lang="en-GB" sz="2800" b="1"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mj-lt"/>
              <a:buAutoNum type="arabicPeriod"/>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On the other hand, one or more consonants cannot constitute a syllable without a vowel</a:t>
            </a:r>
            <a:endParaRPr lang="en-GB" sz="2800" b="1"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mj-lt"/>
              <a:buAutoNum type="arabicPeriod"/>
              <a:tabLst>
                <a:tab pos="457200" algn="l"/>
              </a:tabLst>
            </a:pPr>
            <a:r>
              <a:rPr lang="it-IT"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Vowel</a:t>
            </a:r>
            <a:r>
              <a:rPr lang="it-IT"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it-IT"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digraphs</a:t>
            </a:r>
            <a:r>
              <a:rPr lang="it-IT"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(αι,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οι</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υι</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ει</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ου</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spurious diphthongs (</a:t>
            </a:r>
            <a:r>
              <a:rPr lang="el-GR"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όι, όη, άι, αη, ια, υα, εια, οια</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and combinations (αυ,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ευ</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are counted as a single vowel and are never taken separately: e.g.</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αί</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-μα, </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αη</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δό</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νι</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t>
            </a:r>
            <a:r>
              <a:rPr lang="en-GB" sz="2800"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 πά-π</a:t>
            </a:r>
            <a:r>
              <a:rPr lang="en-GB" sz="2800"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ια</a:t>
            </a:r>
            <a:endParaRPr lang="en-GB" sz="2800" b="1"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endPar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9752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8" name="CasellaDiTesto 17">
            <a:extLst>
              <a:ext uri="{FF2B5EF4-FFF2-40B4-BE49-F238E27FC236}">
                <a16:creationId xmlns:a16="http://schemas.microsoft.com/office/drawing/2014/main" id="{F04BA352-E3A6-41EF-A482-D2CFB84C526C}"/>
              </a:ext>
            </a:extLst>
          </p:cNvPr>
          <p:cNvSpPr txBox="1"/>
          <p:nvPr/>
        </p:nvSpPr>
        <p:spPr>
          <a:xfrm>
            <a:off x="956441" y="820199"/>
            <a:ext cx="4737748" cy="5078313"/>
          </a:xfrm>
          <a:prstGeom prst="rect">
            <a:avLst/>
          </a:prstGeom>
          <a:noFill/>
        </p:spPr>
        <p:txBody>
          <a:bodyPr wrap="square" rtlCol="0">
            <a:spAutoFit/>
          </a:bodyPr>
          <a:lstStyle/>
          <a:p>
            <a:r>
              <a:rPr lang="el-GR" sz="3600" b="1" dirty="0">
                <a:solidFill>
                  <a:srgbClr val="0070C0"/>
                </a:solidFill>
              </a:rPr>
              <a:t>α</a:t>
            </a:r>
          </a:p>
          <a:p>
            <a:endParaRPr lang="el-GR" sz="3600" b="1" dirty="0">
              <a:solidFill>
                <a:srgbClr val="0070C0"/>
              </a:solidFill>
            </a:endParaRPr>
          </a:p>
          <a:p>
            <a:r>
              <a:rPr lang="el-GR" sz="3600" b="1" dirty="0">
                <a:solidFill>
                  <a:srgbClr val="0070C0"/>
                </a:solidFill>
              </a:rPr>
              <a:t>η	ι	υ	ει	οι</a:t>
            </a:r>
          </a:p>
          <a:p>
            <a:endParaRPr lang="el-GR" sz="3600" b="1" dirty="0">
              <a:solidFill>
                <a:srgbClr val="0070C0"/>
              </a:solidFill>
            </a:endParaRPr>
          </a:p>
          <a:p>
            <a:r>
              <a:rPr lang="el-GR" sz="3600" b="1" dirty="0">
                <a:solidFill>
                  <a:srgbClr val="0070C0"/>
                </a:solidFill>
              </a:rPr>
              <a:t>ε	αι</a:t>
            </a:r>
          </a:p>
          <a:p>
            <a:endParaRPr lang="el-GR" sz="3600" b="1" dirty="0">
              <a:solidFill>
                <a:srgbClr val="0070C0"/>
              </a:solidFill>
            </a:endParaRPr>
          </a:p>
          <a:p>
            <a:r>
              <a:rPr lang="el-GR" sz="3600" b="1" dirty="0">
                <a:solidFill>
                  <a:srgbClr val="0070C0"/>
                </a:solidFill>
              </a:rPr>
              <a:t>ο	ω</a:t>
            </a:r>
          </a:p>
          <a:p>
            <a:endParaRPr lang="el-GR" sz="3600" b="1" dirty="0">
              <a:solidFill>
                <a:srgbClr val="0070C0"/>
              </a:solidFill>
            </a:endParaRPr>
          </a:p>
          <a:p>
            <a:r>
              <a:rPr lang="el-GR" sz="3600" b="1" dirty="0">
                <a:solidFill>
                  <a:srgbClr val="0070C0"/>
                </a:solidFill>
              </a:rPr>
              <a:t>ου</a:t>
            </a:r>
            <a:endParaRPr lang="it-IT" sz="3600" b="1" dirty="0">
              <a:solidFill>
                <a:srgbClr val="0070C0"/>
              </a:solidFill>
            </a:endParaRPr>
          </a:p>
        </p:txBody>
      </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pic>
        <p:nvPicPr>
          <p:cNvPr id="23" name="Immagine 22">
            <a:extLst>
              <a:ext uri="{FF2B5EF4-FFF2-40B4-BE49-F238E27FC236}">
                <a16:creationId xmlns:a16="http://schemas.microsoft.com/office/drawing/2014/main" id="{EA2CFBD3-CC91-4FEC-853A-4BAA97379508}"/>
              </a:ext>
            </a:extLst>
          </p:cNvPr>
          <p:cNvPicPr>
            <a:picLocks noChangeAspect="1"/>
          </p:cNvPicPr>
          <p:nvPr/>
        </p:nvPicPr>
        <p:blipFill>
          <a:blip r:embed="rId4"/>
          <a:stretch>
            <a:fillRect/>
          </a:stretch>
        </p:blipFill>
        <p:spPr>
          <a:xfrm>
            <a:off x="6677572" y="1476208"/>
            <a:ext cx="4843335" cy="3905583"/>
          </a:xfrm>
          <a:prstGeom prst="rect">
            <a:avLst/>
          </a:prstGeom>
        </p:spPr>
      </p:pic>
      <p:sp>
        <p:nvSpPr>
          <p:cNvPr id="24" name="CasellaDiTesto 23">
            <a:extLst>
              <a:ext uri="{FF2B5EF4-FFF2-40B4-BE49-F238E27FC236}">
                <a16:creationId xmlns:a16="http://schemas.microsoft.com/office/drawing/2014/main" id="{CF29C1D0-3113-48C6-A5AE-E655A13FB8BE}"/>
              </a:ext>
            </a:extLst>
          </p:cNvPr>
          <p:cNvSpPr txBox="1"/>
          <p:nvPr/>
        </p:nvSpPr>
        <p:spPr>
          <a:xfrm>
            <a:off x="3037840" y="432574"/>
            <a:ext cx="9140296" cy="646331"/>
          </a:xfrm>
          <a:prstGeom prst="rect">
            <a:avLst/>
          </a:prstGeom>
          <a:noFill/>
        </p:spPr>
        <p:txBody>
          <a:bodyPr wrap="square" rtlCol="0">
            <a:spAutoFit/>
          </a:bodyPr>
          <a:lstStyle/>
          <a:p>
            <a:pPr algn="r"/>
            <a:r>
              <a:rPr lang="it-IT" sz="3600" b="1" dirty="0">
                <a:solidFill>
                  <a:srgbClr val="C00000"/>
                </a:solidFill>
              </a:rPr>
              <a:t>SINGLE AND DOUBLE VOWELS</a:t>
            </a:r>
            <a:endParaRPr lang="it-IT" sz="3600" b="1" dirty="0">
              <a:solidFill>
                <a:srgbClr val="0070C0"/>
              </a:solidFill>
            </a:endParaRPr>
          </a:p>
        </p:txBody>
      </p:sp>
    </p:spTree>
    <p:extLst>
      <p:ext uri="{BB962C8B-B14F-4D97-AF65-F5344CB8AC3E}">
        <p14:creationId xmlns:p14="http://schemas.microsoft.com/office/powerpoint/2010/main" val="3594144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xEl>
                                              <p:pRg st="2" end="2"/>
                                            </p:txEl>
                                          </p:spTgt>
                                        </p:tgtEl>
                                        <p:attrNameLst>
                                          <p:attrName>style.visibility</p:attrName>
                                        </p:attrNameLst>
                                      </p:cBhvr>
                                      <p:to>
                                        <p:strVal val="visible"/>
                                      </p:to>
                                    </p:set>
                                    <p:animEffect transition="in" filter="fade">
                                      <p:cBhvr>
                                        <p:cTn id="12" dur="500"/>
                                        <p:tgtEl>
                                          <p:spTgt spid="1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xEl>
                                              <p:pRg st="4" end="4"/>
                                            </p:txEl>
                                          </p:spTgt>
                                        </p:tgtEl>
                                        <p:attrNameLst>
                                          <p:attrName>style.visibility</p:attrName>
                                        </p:attrNameLst>
                                      </p:cBhvr>
                                      <p:to>
                                        <p:strVal val="visible"/>
                                      </p:to>
                                    </p:set>
                                    <p:animEffect transition="in" filter="fade">
                                      <p:cBhvr>
                                        <p:cTn id="17" dur="500"/>
                                        <p:tgtEl>
                                          <p:spTgt spid="18">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xEl>
                                              <p:pRg st="6" end="6"/>
                                            </p:txEl>
                                          </p:spTgt>
                                        </p:tgtEl>
                                        <p:attrNameLst>
                                          <p:attrName>style.visibility</p:attrName>
                                        </p:attrNameLst>
                                      </p:cBhvr>
                                      <p:to>
                                        <p:strVal val="visible"/>
                                      </p:to>
                                    </p:set>
                                    <p:animEffect transition="in" filter="fade">
                                      <p:cBhvr>
                                        <p:cTn id="22" dur="500"/>
                                        <p:tgtEl>
                                          <p:spTgt spid="18">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8">
                                            <p:txEl>
                                              <p:pRg st="8" end="8"/>
                                            </p:txEl>
                                          </p:spTgt>
                                        </p:tgtEl>
                                        <p:attrNameLst>
                                          <p:attrName>style.visibility</p:attrName>
                                        </p:attrNameLst>
                                      </p:cBhvr>
                                      <p:to>
                                        <p:strVal val="visible"/>
                                      </p:to>
                                    </p:set>
                                    <p:animEffect transition="in" filter="fade">
                                      <p:cBhvr>
                                        <p:cTn id="27" dur="500"/>
                                        <p:tgtEl>
                                          <p:spTgt spid="1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8" name="CasellaDiTesto 17">
            <a:extLst>
              <a:ext uri="{FF2B5EF4-FFF2-40B4-BE49-F238E27FC236}">
                <a16:creationId xmlns:a16="http://schemas.microsoft.com/office/drawing/2014/main" id="{F04BA352-E3A6-41EF-A482-D2CFB84C526C}"/>
              </a:ext>
            </a:extLst>
          </p:cNvPr>
          <p:cNvSpPr txBox="1"/>
          <p:nvPr/>
        </p:nvSpPr>
        <p:spPr>
          <a:xfrm>
            <a:off x="859034" y="2551836"/>
            <a:ext cx="4737748" cy="1754326"/>
          </a:xfrm>
          <a:prstGeom prst="rect">
            <a:avLst/>
          </a:prstGeom>
          <a:noFill/>
        </p:spPr>
        <p:txBody>
          <a:bodyPr wrap="square" rtlCol="0">
            <a:spAutoFit/>
          </a:bodyPr>
          <a:lstStyle/>
          <a:p>
            <a:r>
              <a:rPr lang="el-GR" sz="3600" b="1" dirty="0">
                <a:solidFill>
                  <a:srgbClr val="0070C0"/>
                </a:solidFill>
              </a:rPr>
              <a:t>άι	αη</a:t>
            </a:r>
          </a:p>
          <a:p>
            <a:endParaRPr lang="el-GR" sz="3600" b="1" dirty="0">
              <a:solidFill>
                <a:srgbClr val="0070C0"/>
              </a:solidFill>
            </a:endParaRPr>
          </a:p>
          <a:p>
            <a:r>
              <a:rPr lang="el-GR" sz="3600" b="1" dirty="0">
                <a:solidFill>
                  <a:srgbClr val="0070C0"/>
                </a:solidFill>
              </a:rPr>
              <a:t>όι	οη</a:t>
            </a:r>
          </a:p>
        </p:txBody>
      </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24" name="CasellaDiTesto 23">
            <a:extLst>
              <a:ext uri="{FF2B5EF4-FFF2-40B4-BE49-F238E27FC236}">
                <a16:creationId xmlns:a16="http://schemas.microsoft.com/office/drawing/2014/main" id="{CF29C1D0-3113-48C6-A5AE-E655A13FB8BE}"/>
              </a:ext>
            </a:extLst>
          </p:cNvPr>
          <p:cNvSpPr txBox="1"/>
          <p:nvPr/>
        </p:nvSpPr>
        <p:spPr>
          <a:xfrm>
            <a:off x="3037840" y="432574"/>
            <a:ext cx="9140296" cy="646331"/>
          </a:xfrm>
          <a:prstGeom prst="rect">
            <a:avLst/>
          </a:prstGeom>
          <a:noFill/>
        </p:spPr>
        <p:txBody>
          <a:bodyPr wrap="square" rtlCol="0">
            <a:spAutoFit/>
          </a:bodyPr>
          <a:lstStyle/>
          <a:p>
            <a:pPr algn="r"/>
            <a:r>
              <a:rPr lang="it-IT" sz="3600" b="1" dirty="0">
                <a:solidFill>
                  <a:srgbClr val="C00000"/>
                </a:solidFill>
              </a:rPr>
              <a:t>SPURIOUS DIPHTHONGS</a:t>
            </a:r>
            <a:endParaRPr lang="it-IT" sz="3600" b="1" dirty="0">
              <a:solidFill>
                <a:srgbClr val="0070C0"/>
              </a:solidFill>
            </a:endParaRPr>
          </a:p>
        </p:txBody>
      </p:sp>
      <p:sp>
        <p:nvSpPr>
          <p:cNvPr id="16" name="CasellaDiTesto 15">
            <a:extLst>
              <a:ext uri="{FF2B5EF4-FFF2-40B4-BE49-F238E27FC236}">
                <a16:creationId xmlns:a16="http://schemas.microsoft.com/office/drawing/2014/main" id="{5B0FF01E-2A7B-4668-AC6E-68D6A92AF96F}"/>
              </a:ext>
            </a:extLst>
          </p:cNvPr>
          <p:cNvSpPr txBox="1"/>
          <p:nvPr/>
        </p:nvSpPr>
        <p:spPr>
          <a:xfrm>
            <a:off x="6184292" y="2551836"/>
            <a:ext cx="4737748" cy="1754326"/>
          </a:xfrm>
          <a:prstGeom prst="rect">
            <a:avLst/>
          </a:prstGeom>
          <a:noFill/>
        </p:spPr>
        <p:txBody>
          <a:bodyPr wrap="square" rtlCol="0">
            <a:spAutoFit/>
          </a:bodyPr>
          <a:lstStyle/>
          <a:p>
            <a:r>
              <a:rPr lang="el-GR" sz="3600" b="1" dirty="0">
                <a:solidFill>
                  <a:srgbClr val="92D050"/>
                </a:solidFill>
              </a:rPr>
              <a:t>νεράιδα		αηδόνι</a:t>
            </a:r>
          </a:p>
          <a:p>
            <a:endParaRPr lang="el-GR" sz="3600" b="1" dirty="0">
              <a:solidFill>
                <a:srgbClr val="92D050"/>
              </a:solidFill>
            </a:endParaRPr>
          </a:p>
          <a:p>
            <a:r>
              <a:rPr lang="el-GR" sz="3600" b="1" dirty="0">
                <a:solidFill>
                  <a:srgbClr val="92D050"/>
                </a:solidFill>
              </a:rPr>
              <a:t>κορόιδο		βόηθα</a:t>
            </a:r>
          </a:p>
        </p:txBody>
      </p:sp>
    </p:spTree>
    <p:extLst>
      <p:ext uri="{BB962C8B-B14F-4D97-AF65-F5344CB8AC3E}">
        <p14:creationId xmlns:p14="http://schemas.microsoft.com/office/powerpoint/2010/main" val="1618526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xEl>
                                              <p:pRg st="2" end="2"/>
                                            </p:txEl>
                                          </p:spTgt>
                                        </p:tgtEl>
                                        <p:attrNameLst>
                                          <p:attrName>style.visibility</p:attrName>
                                        </p:attrNameLst>
                                      </p:cBhvr>
                                      <p:to>
                                        <p:strVal val="visible"/>
                                      </p:to>
                                    </p:set>
                                    <p:animEffect transition="in" filter="fade">
                                      <p:cBhvr>
                                        <p:cTn id="12" dur="500"/>
                                        <p:tgtEl>
                                          <p:spTgt spid="1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6">
                                            <p:txEl>
                                              <p:pRg st="0" end="0"/>
                                            </p:txEl>
                                          </p:spTgt>
                                        </p:tgtEl>
                                        <p:attrNameLst>
                                          <p:attrName>style.visibility</p:attrName>
                                        </p:attrNameLst>
                                      </p:cBhvr>
                                      <p:to>
                                        <p:strVal val="visible"/>
                                      </p:to>
                                    </p:set>
                                    <p:animEffect transition="in" filter="fade">
                                      <p:cBhvr>
                                        <p:cTn id="17" dur="500"/>
                                        <p:tgtEl>
                                          <p:spTgt spid="1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fade">
                                      <p:cBhvr>
                                        <p:cTn id="22"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P spid="16"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8" name="CasellaDiTesto 17">
            <a:extLst>
              <a:ext uri="{FF2B5EF4-FFF2-40B4-BE49-F238E27FC236}">
                <a16:creationId xmlns:a16="http://schemas.microsoft.com/office/drawing/2014/main" id="{F04BA352-E3A6-41EF-A482-D2CFB84C526C}"/>
              </a:ext>
            </a:extLst>
          </p:cNvPr>
          <p:cNvSpPr txBox="1"/>
          <p:nvPr/>
        </p:nvSpPr>
        <p:spPr>
          <a:xfrm>
            <a:off x="859033" y="2551836"/>
            <a:ext cx="5148675" cy="1754326"/>
          </a:xfrm>
          <a:prstGeom prst="rect">
            <a:avLst/>
          </a:prstGeom>
          <a:noFill/>
        </p:spPr>
        <p:txBody>
          <a:bodyPr wrap="square" rtlCol="0">
            <a:spAutoFit/>
          </a:bodyPr>
          <a:lstStyle/>
          <a:p>
            <a:r>
              <a:rPr lang="el-GR" sz="3600" b="1" dirty="0">
                <a:solidFill>
                  <a:srgbClr val="0070C0"/>
                </a:solidFill>
              </a:rPr>
              <a:t>αυ	ευ		</a:t>
            </a:r>
            <a:r>
              <a:rPr lang="it-IT" sz="3600" b="1" dirty="0">
                <a:solidFill>
                  <a:srgbClr val="0070C0"/>
                </a:solidFill>
              </a:rPr>
              <a:t>+ </a:t>
            </a:r>
            <a:r>
              <a:rPr lang="it-IT" sz="3600" b="1" dirty="0" err="1">
                <a:solidFill>
                  <a:srgbClr val="0070C0"/>
                </a:solidFill>
              </a:rPr>
              <a:t>voiceless</a:t>
            </a:r>
            <a:endParaRPr lang="el-GR" sz="3600" b="1" dirty="0">
              <a:solidFill>
                <a:srgbClr val="0070C0"/>
              </a:solidFill>
            </a:endParaRPr>
          </a:p>
          <a:p>
            <a:endParaRPr lang="el-GR" sz="3600" b="1" dirty="0">
              <a:solidFill>
                <a:srgbClr val="0070C0"/>
              </a:solidFill>
            </a:endParaRPr>
          </a:p>
          <a:p>
            <a:r>
              <a:rPr lang="el-GR" sz="3600" b="1" dirty="0">
                <a:solidFill>
                  <a:srgbClr val="0070C0"/>
                </a:solidFill>
              </a:rPr>
              <a:t>αυ	ευ		</a:t>
            </a:r>
            <a:r>
              <a:rPr lang="it-IT" sz="3600" b="1" dirty="0">
                <a:solidFill>
                  <a:srgbClr val="0070C0"/>
                </a:solidFill>
              </a:rPr>
              <a:t>+ </a:t>
            </a:r>
            <a:r>
              <a:rPr lang="it-IT" sz="3600" b="1" dirty="0" err="1">
                <a:solidFill>
                  <a:srgbClr val="0070C0"/>
                </a:solidFill>
              </a:rPr>
              <a:t>sonorant</a:t>
            </a:r>
            <a:endParaRPr lang="el-GR" sz="3600" b="1" dirty="0">
              <a:solidFill>
                <a:srgbClr val="0070C0"/>
              </a:solidFill>
            </a:endParaRPr>
          </a:p>
        </p:txBody>
      </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24" name="CasellaDiTesto 23">
            <a:extLst>
              <a:ext uri="{FF2B5EF4-FFF2-40B4-BE49-F238E27FC236}">
                <a16:creationId xmlns:a16="http://schemas.microsoft.com/office/drawing/2014/main" id="{CF29C1D0-3113-48C6-A5AE-E655A13FB8BE}"/>
              </a:ext>
            </a:extLst>
          </p:cNvPr>
          <p:cNvSpPr txBox="1"/>
          <p:nvPr/>
        </p:nvSpPr>
        <p:spPr>
          <a:xfrm>
            <a:off x="3037840" y="432574"/>
            <a:ext cx="9140296" cy="646331"/>
          </a:xfrm>
          <a:prstGeom prst="rect">
            <a:avLst/>
          </a:prstGeom>
          <a:noFill/>
        </p:spPr>
        <p:txBody>
          <a:bodyPr wrap="square" rtlCol="0">
            <a:spAutoFit/>
          </a:bodyPr>
          <a:lstStyle/>
          <a:p>
            <a:pPr algn="r"/>
            <a:r>
              <a:rPr lang="it-IT" sz="3600" b="1" dirty="0">
                <a:solidFill>
                  <a:srgbClr val="C00000"/>
                </a:solidFill>
              </a:rPr>
              <a:t>COMBINATIONS</a:t>
            </a:r>
            <a:endParaRPr lang="it-IT" sz="3600" b="1" dirty="0">
              <a:solidFill>
                <a:srgbClr val="0070C0"/>
              </a:solidFill>
            </a:endParaRPr>
          </a:p>
        </p:txBody>
      </p:sp>
      <p:sp>
        <p:nvSpPr>
          <p:cNvPr id="16" name="CasellaDiTesto 15">
            <a:extLst>
              <a:ext uri="{FF2B5EF4-FFF2-40B4-BE49-F238E27FC236}">
                <a16:creationId xmlns:a16="http://schemas.microsoft.com/office/drawing/2014/main" id="{5B0FF01E-2A7B-4668-AC6E-68D6A92AF96F}"/>
              </a:ext>
            </a:extLst>
          </p:cNvPr>
          <p:cNvSpPr txBox="1"/>
          <p:nvPr/>
        </p:nvSpPr>
        <p:spPr>
          <a:xfrm>
            <a:off x="6820397" y="2551836"/>
            <a:ext cx="4737748" cy="1754326"/>
          </a:xfrm>
          <a:prstGeom prst="rect">
            <a:avLst/>
          </a:prstGeom>
          <a:noFill/>
        </p:spPr>
        <p:txBody>
          <a:bodyPr wrap="square" rtlCol="0">
            <a:spAutoFit/>
          </a:bodyPr>
          <a:lstStyle/>
          <a:p>
            <a:r>
              <a:rPr lang="el-GR" sz="3600" b="1" dirty="0">
                <a:solidFill>
                  <a:srgbClr val="92D050"/>
                </a:solidFill>
              </a:rPr>
              <a:t>αυτό	ευχαριστώ</a:t>
            </a:r>
          </a:p>
          <a:p>
            <a:endParaRPr lang="el-GR" sz="3600" b="1" dirty="0">
              <a:solidFill>
                <a:srgbClr val="92D050"/>
              </a:solidFill>
            </a:endParaRPr>
          </a:p>
          <a:p>
            <a:r>
              <a:rPr lang="el-GR" sz="3600" b="1" dirty="0">
                <a:solidFill>
                  <a:srgbClr val="92D050"/>
                </a:solidFill>
              </a:rPr>
              <a:t>αυγά	ευαίσθητη</a:t>
            </a:r>
          </a:p>
        </p:txBody>
      </p:sp>
    </p:spTree>
    <p:extLst>
      <p:ext uri="{BB962C8B-B14F-4D97-AF65-F5344CB8AC3E}">
        <p14:creationId xmlns:p14="http://schemas.microsoft.com/office/powerpoint/2010/main" val="2622196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xEl>
                                              <p:pRg st="2" end="2"/>
                                            </p:txEl>
                                          </p:spTgt>
                                        </p:tgtEl>
                                        <p:attrNameLst>
                                          <p:attrName>style.visibility</p:attrName>
                                        </p:attrNameLst>
                                      </p:cBhvr>
                                      <p:to>
                                        <p:strVal val="visible"/>
                                      </p:to>
                                    </p:set>
                                    <p:animEffect transition="in" filter="fade">
                                      <p:cBhvr>
                                        <p:cTn id="12" dur="500"/>
                                        <p:tgtEl>
                                          <p:spTgt spid="1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6">
                                            <p:txEl>
                                              <p:pRg st="0" end="0"/>
                                            </p:txEl>
                                          </p:spTgt>
                                        </p:tgtEl>
                                        <p:attrNameLst>
                                          <p:attrName>style.visibility</p:attrName>
                                        </p:attrNameLst>
                                      </p:cBhvr>
                                      <p:to>
                                        <p:strVal val="visible"/>
                                      </p:to>
                                    </p:set>
                                    <p:animEffect transition="in" filter="fade">
                                      <p:cBhvr>
                                        <p:cTn id="17" dur="500"/>
                                        <p:tgtEl>
                                          <p:spTgt spid="1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fade">
                                      <p:cBhvr>
                                        <p:cTn id="22"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P spid="16"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8" name="CasellaDiTesto 17">
            <a:extLst>
              <a:ext uri="{FF2B5EF4-FFF2-40B4-BE49-F238E27FC236}">
                <a16:creationId xmlns:a16="http://schemas.microsoft.com/office/drawing/2014/main" id="{F04BA352-E3A6-41EF-A482-D2CFB84C526C}"/>
              </a:ext>
            </a:extLst>
          </p:cNvPr>
          <p:cNvSpPr txBox="1"/>
          <p:nvPr/>
        </p:nvSpPr>
        <p:spPr>
          <a:xfrm>
            <a:off x="522282" y="839371"/>
            <a:ext cx="11147436" cy="6586418"/>
          </a:xfrm>
          <a:prstGeom prst="rect">
            <a:avLst/>
          </a:prstGeom>
          <a:noFill/>
        </p:spPr>
        <p:txBody>
          <a:bodyPr wrap="square" rtlCol="0">
            <a:spAutoFit/>
          </a:bodyPr>
          <a:lstStyle/>
          <a:p>
            <a:pPr marL="342900" indent="-342900" algn="just">
              <a:spcAft>
                <a:spcPts val="1200"/>
              </a:spcAft>
              <a:buFont typeface="Arial" panose="020B0604020202020204" pitchFamily="34" charset="0"/>
              <a:buChar char="•"/>
            </a:pPr>
            <a:r>
              <a:rPr lang="it-IT" sz="2800" b="1" dirty="0" err="1">
                <a:solidFill>
                  <a:srgbClr val="0070C0"/>
                </a:solidFill>
              </a:rPr>
              <a:t>Greek</a:t>
            </a:r>
            <a:r>
              <a:rPr lang="it-IT" sz="2800" b="1" dirty="0">
                <a:solidFill>
                  <a:srgbClr val="0070C0"/>
                </a:solidFill>
              </a:rPr>
              <a:t> words can </a:t>
            </a:r>
            <a:r>
              <a:rPr lang="it-IT" sz="2800" b="1" dirty="0" err="1">
                <a:solidFill>
                  <a:srgbClr val="0070C0"/>
                </a:solidFill>
              </a:rPr>
              <a:t>only</a:t>
            </a:r>
            <a:r>
              <a:rPr lang="it-IT" sz="2800" b="1" dirty="0">
                <a:solidFill>
                  <a:srgbClr val="0070C0"/>
                </a:solidFill>
              </a:rPr>
              <a:t> be </a:t>
            </a:r>
            <a:r>
              <a:rPr lang="it-IT" sz="2800" b="1" dirty="0" err="1">
                <a:solidFill>
                  <a:srgbClr val="0070C0"/>
                </a:solidFill>
              </a:rPr>
              <a:t>stressed</a:t>
            </a:r>
            <a:r>
              <a:rPr lang="it-IT" sz="2800" b="1" dirty="0">
                <a:solidFill>
                  <a:srgbClr val="0070C0"/>
                </a:solidFill>
              </a:rPr>
              <a:t> on one of the last </a:t>
            </a:r>
            <a:r>
              <a:rPr lang="it-IT" sz="2800" b="1" dirty="0" err="1">
                <a:solidFill>
                  <a:srgbClr val="0070C0"/>
                </a:solidFill>
              </a:rPr>
              <a:t>three</a:t>
            </a:r>
            <a:r>
              <a:rPr lang="it-IT" sz="2800" b="1" dirty="0">
                <a:solidFill>
                  <a:srgbClr val="0070C0"/>
                </a:solidFill>
              </a:rPr>
              <a:t> </a:t>
            </a:r>
            <a:r>
              <a:rPr lang="it-IT" sz="2800" b="1" dirty="0" err="1">
                <a:solidFill>
                  <a:srgbClr val="0070C0"/>
                </a:solidFill>
              </a:rPr>
              <a:t>syllables</a:t>
            </a:r>
            <a:r>
              <a:rPr lang="it-IT" sz="2800" b="1" dirty="0">
                <a:solidFill>
                  <a:srgbClr val="0070C0"/>
                </a:solidFill>
              </a:rPr>
              <a:t>;</a:t>
            </a:r>
          </a:p>
          <a:p>
            <a:pPr marL="342900" indent="-342900" algn="just">
              <a:spcAft>
                <a:spcPts val="1200"/>
              </a:spcAft>
              <a:buFont typeface="Arial" panose="020B0604020202020204" pitchFamily="34" charset="0"/>
              <a:buChar char="•"/>
            </a:pPr>
            <a:r>
              <a:rPr lang="it-IT" sz="2800" b="1" dirty="0">
                <a:solidFill>
                  <a:srgbClr val="0070C0"/>
                </a:solidFill>
              </a:rPr>
              <a:t>the </a:t>
            </a:r>
            <a:r>
              <a:rPr lang="it-IT" sz="2800" b="1" dirty="0">
                <a:solidFill>
                  <a:srgbClr val="C00000"/>
                </a:solidFill>
              </a:rPr>
              <a:t>acute </a:t>
            </a:r>
            <a:r>
              <a:rPr lang="it-IT" sz="2800" b="1" dirty="0" err="1">
                <a:solidFill>
                  <a:srgbClr val="C00000"/>
                </a:solidFill>
              </a:rPr>
              <a:t>accent</a:t>
            </a:r>
            <a:r>
              <a:rPr lang="it-IT" sz="2800" b="1" dirty="0">
                <a:solidFill>
                  <a:srgbClr val="C00000"/>
                </a:solidFill>
              </a:rPr>
              <a:t> ◌́  </a:t>
            </a:r>
            <a:r>
              <a:rPr lang="it-IT" sz="2800" b="1" dirty="0" err="1">
                <a:solidFill>
                  <a:srgbClr val="0070C0"/>
                </a:solidFill>
              </a:rPr>
              <a:t>is</a:t>
            </a:r>
            <a:r>
              <a:rPr lang="it-IT" sz="2800" b="1" dirty="0">
                <a:solidFill>
                  <a:srgbClr val="0070C0"/>
                </a:solidFill>
              </a:rPr>
              <a:t> </a:t>
            </a:r>
            <a:r>
              <a:rPr lang="it-IT" sz="2800" b="1" dirty="0" err="1">
                <a:solidFill>
                  <a:srgbClr val="0070C0"/>
                </a:solidFill>
              </a:rPr>
              <a:t>called</a:t>
            </a:r>
            <a:r>
              <a:rPr lang="it-IT" sz="2800" b="1" dirty="0">
                <a:solidFill>
                  <a:srgbClr val="0070C0"/>
                </a:solidFill>
              </a:rPr>
              <a:t> </a:t>
            </a:r>
            <a:r>
              <a:rPr lang="el-GR" sz="2800" b="1" dirty="0">
                <a:solidFill>
                  <a:srgbClr val="C00000"/>
                </a:solidFill>
              </a:rPr>
              <a:t>τόνος</a:t>
            </a:r>
            <a:r>
              <a:rPr lang="el-GR" sz="2800" b="1" dirty="0">
                <a:solidFill>
                  <a:srgbClr val="0070C0"/>
                </a:solidFill>
              </a:rPr>
              <a:t> </a:t>
            </a:r>
            <a:r>
              <a:rPr lang="it-IT" sz="2800" b="1" dirty="0">
                <a:solidFill>
                  <a:srgbClr val="0070C0"/>
                </a:solidFill>
              </a:rPr>
              <a:t>and </a:t>
            </a:r>
            <a:r>
              <a:rPr lang="it-IT" sz="2800" b="1" dirty="0" err="1">
                <a:solidFill>
                  <a:srgbClr val="0070C0"/>
                </a:solidFill>
              </a:rPr>
              <a:t>indicates</a:t>
            </a:r>
            <a:r>
              <a:rPr lang="it-IT" sz="2800" b="1" dirty="0">
                <a:solidFill>
                  <a:srgbClr val="0070C0"/>
                </a:solidFill>
              </a:rPr>
              <a:t> </a:t>
            </a:r>
            <a:r>
              <a:rPr lang="it-IT" sz="2800" b="1" dirty="0" err="1">
                <a:solidFill>
                  <a:srgbClr val="0070C0"/>
                </a:solidFill>
              </a:rPr>
              <a:t>which</a:t>
            </a:r>
            <a:r>
              <a:rPr lang="it-IT" sz="2800" b="1" dirty="0">
                <a:solidFill>
                  <a:srgbClr val="0070C0"/>
                </a:solidFill>
              </a:rPr>
              <a:t> </a:t>
            </a:r>
            <a:r>
              <a:rPr lang="it-IT" sz="2800" b="1" dirty="0" err="1">
                <a:solidFill>
                  <a:srgbClr val="0070C0"/>
                </a:solidFill>
              </a:rPr>
              <a:t>syllable</a:t>
            </a:r>
            <a:r>
              <a:rPr lang="it-IT" sz="2800" b="1" dirty="0">
                <a:solidFill>
                  <a:srgbClr val="0070C0"/>
                </a:solidFill>
              </a:rPr>
              <a:t> </a:t>
            </a:r>
            <a:r>
              <a:rPr lang="it-IT" sz="2800" b="1" dirty="0" err="1">
                <a:solidFill>
                  <a:srgbClr val="0070C0"/>
                </a:solidFill>
              </a:rPr>
              <a:t>is</a:t>
            </a:r>
            <a:r>
              <a:rPr lang="it-IT" sz="2800" b="1" dirty="0">
                <a:solidFill>
                  <a:srgbClr val="0070C0"/>
                </a:solidFill>
              </a:rPr>
              <a:t> </a:t>
            </a:r>
            <a:r>
              <a:rPr lang="it-IT" sz="2800" b="1" dirty="0" err="1">
                <a:solidFill>
                  <a:srgbClr val="0070C0"/>
                </a:solidFill>
              </a:rPr>
              <a:t>stressed</a:t>
            </a:r>
            <a:r>
              <a:rPr lang="it-IT" sz="2800" b="1" dirty="0">
                <a:solidFill>
                  <a:srgbClr val="0070C0"/>
                </a:solidFill>
              </a:rPr>
              <a:t> in a word;</a:t>
            </a:r>
          </a:p>
          <a:p>
            <a:pPr marL="342900" indent="-342900" algn="just">
              <a:spcAft>
                <a:spcPts val="1200"/>
              </a:spcAft>
              <a:buFont typeface="Arial" panose="020B0604020202020204" pitchFamily="34" charset="0"/>
              <a:buChar char="•"/>
            </a:pPr>
            <a:r>
              <a:rPr lang="it-IT" sz="2800" b="1" dirty="0">
                <a:solidFill>
                  <a:srgbClr val="0070C0"/>
                </a:solidFill>
              </a:rPr>
              <a:t>the acute </a:t>
            </a:r>
            <a:r>
              <a:rPr lang="it-IT" sz="2800" b="1" dirty="0" err="1">
                <a:solidFill>
                  <a:srgbClr val="0070C0"/>
                </a:solidFill>
              </a:rPr>
              <a:t>accent</a:t>
            </a:r>
            <a:r>
              <a:rPr lang="it-IT" sz="2800" b="1" dirty="0">
                <a:solidFill>
                  <a:srgbClr val="0070C0"/>
                </a:solidFill>
              </a:rPr>
              <a:t> </a:t>
            </a:r>
            <a:r>
              <a:rPr lang="it-IT" sz="2800" b="1" dirty="0" err="1">
                <a:solidFill>
                  <a:srgbClr val="0070C0"/>
                </a:solidFill>
              </a:rPr>
              <a:t>is</a:t>
            </a:r>
            <a:r>
              <a:rPr lang="it-IT" sz="2800" b="1" dirty="0">
                <a:solidFill>
                  <a:srgbClr val="0070C0"/>
                </a:solidFill>
              </a:rPr>
              <a:t> </a:t>
            </a:r>
            <a:r>
              <a:rPr lang="it-IT" sz="2800" b="1" dirty="0" err="1">
                <a:solidFill>
                  <a:srgbClr val="0070C0"/>
                </a:solidFill>
              </a:rPr>
              <a:t>not</a:t>
            </a:r>
            <a:r>
              <a:rPr lang="it-IT" sz="2800" b="1" dirty="0">
                <a:solidFill>
                  <a:srgbClr val="0070C0"/>
                </a:solidFill>
              </a:rPr>
              <a:t> </a:t>
            </a:r>
            <a:r>
              <a:rPr lang="it-IT" sz="2800" b="1" dirty="0" err="1">
                <a:solidFill>
                  <a:srgbClr val="0070C0"/>
                </a:solidFill>
              </a:rPr>
              <a:t>written</a:t>
            </a:r>
            <a:r>
              <a:rPr lang="it-IT" sz="2800" b="1" dirty="0">
                <a:solidFill>
                  <a:srgbClr val="0070C0"/>
                </a:solidFill>
              </a:rPr>
              <a:t> over one-</a:t>
            </a:r>
            <a:r>
              <a:rPr lang="it-IT" sz="2800" b="1" dirty="0" err="1">
                <a:solidFill>
                  <a:srgbClr val="0070C0"/>
                </a:solidFill>
              </a:rPr>
              <a:t>syllable</a:t>
            </a:r>
            <a:r>
              <a:rPr lang="it-IT" sz="2800" b="1" dirty="0">
                <a:solidFill>
                  <a:srgbClr val="0070C0"/>
                </a:solidFill>
              </a:rPr>
              <a:t> words, </a:t>
            </a:r>
            <a:r>
              <a:rPr lang="it-IT" sz="2800" b="1" dirty="0" err="1">
                <a:solidFill>
                  <a:srgbClr val="0070C0"/>
                </a:solidFill>
              </a:rPr>
              <a:t>except</a:t>
            </a:r>
            <a:r>
              <a:rPr lang="it-IT" sz="2800" b="1" dirty="0">
                <a:solidFill>
                  <a:srgbClr val="0070C0"/>
                </a:solidFill>
              </a:rPr>
              <a:t> for </a:t>
            </a:r>
            <a:r>
              <a:rPr lang="it-IT" sz="2800" b="1" dirty="0" err="1">
                <a:solidFill>
                  <a:srgbClr val="0070C0"/>
                </a:solidFill>
              </a:rPr>
              <a:t>question</a:t>
            </a:r>
            <a:r>
              <a:rPr lang="it-IT" sz="2800" b="1" dirty="0">
                <a:solidFill>
                  <a:srgbClr val="0070C0"/>
                </a:solidFill>
              </a:rPr>
              <a:t> words </a:t>
            </a:r>
            <a:r>
              <a:rPr lang="el-GR" sz="2800" b="1" dirty="0">
                <a:solidFill>
                  <a:srgbClr val="00B050"/>
                </a:solidFill>
              </a:rPr>
              <a:t>πού</a:t>
            </a:r>
            <a:r>
              <a:rPr lang="it-IT" sz="2800" b="1" dirty="0">
                <a:solidFill>
                  <a:srgbClr val="0070C0"/>
                </a:solidFill>
              </a:rPr>
              <a:t>,</a:t>
            </a:r>
            <a:r>
              <a:rPr lang="el-GR" sz="2800" b="1" dirty="0">
                <a:solidFill>
                  <a:srgbClr val="0070C0"/>
                </a:solidFill>
              </a:rPr>
              <a:t> </a:t>
            </a:r>
            <a:r>
              <a:rPr lang="el-GR" sz="2800" b="1" dirty="0">
                <a:solidFill>
                  <a:srgbClr val="00B050"/>
                </a:solidFill>
              </a:rPr>
              <a:t>πώς</a:t>
            </a:r>
            <a:r>
              <a:rPr lang="it-IT" sz="2800" b="1" dirty="0">
                <a:solidFill>
                  <a:srgbClr val="0070C0"/>
                </a:solidFill>
              </a:rPr>
              <a:t>, the </a:t>
            </a:r>
            <a:r>
              <a:rPr lang="it-IT" sz="2800" b="1" dirty="0" err="1">
                <a:solidFill>
                  <a:srgbClr val="0070C0"/>
                </a:solidFill>
              </a:rPr>
              <a:t>conjunction</a:t>
            </a:r>
            <a:r>
              <a:rPr lang="it-IT" sz="2800" b="1" dirty="0">
                <a:solidFill>
                  <a:srgbClr val="0070C0"/>
                </a:solidFill>
              </a:rPr>
              <a:t> </a:t>
            </a:r>
            <a:r>
              <a:rPr lang="el-GR" sz="2800" b="1" dirty="0">
                <a:solidFill>
                  <a:srgbClr val="00B050"/>
                </a:solidFill>
              </a:rPr>
              <a:t>ή</a:t>
            </a:r>
            <a:r>
              <a:rPr lang="it-IT" sz="2800" b="1" dirty="0">
                <a:solidFill>
                  <a:srgbClr val="0070C0"/>
                </a:solidFill>
              </a:rPr>
              <a:t> and </a:t>
            </a:r>
            <a:r>
              <a:rPr lang="it-IT" sz="2800" b="1" dirty="0" err="1">
                <a:solidFill>
                  <a:srgbClr val="0070C0"/>
                </a:solidFill>
              </a:rPr>
              <a:t>preposition</a:t>
            </a:r>
            <a:r>
              <a:rPr lang="it-IT" sz="2800" b="1" dirty="0">
                <a:solidFill>
                  <a:srgbClr val="0070C0"/>
                </a:solidFill>
              </a:rPr>
              <a:t> </a:t>
            </a:r>
            <a:r>
              <a:rPr lang="el-GR" sz="2800" b="1" dirty="0">
                <a:solidFill>
                  <a:srgbClr val="00B050"/>
                </a:solidFill>
              </a:rPr>
              <a:t>ώς</a:t>
            </a:r>
            <a:r>
              <a:rPr lang="it-IT" sz="2800" b="1" dirty="0">
                <a:solidFill>
                  <a:srgbClr val="0070C0"/>
                </a:solidFill>
              </a:rPr>
              <a:t>;</a:t>
            </a:r>
          </a:p>
          <a:p>
            <a:pPr marL="342900" indent="-342900" algn="just">
              <a:spcAft>
                <a:spcPts val="1200"/>
              </a:spcAft>
              <a:buFont typeface="Arial" panose="020B0604020202020204" pitchFamily="34" charset="0"/>
              <a:buChar char="•"/>
            </a:pPr>
            <a:r>
              <a:rPr lang="it-IT" sz="2800" b="1" dirty="0">
                <a:solidFill>
                  <a:srgbClr val="0070C0"/>
                </a:solidFill>
              </a:rPr>
              <a:t>the acute </a:t>
            </a:r>
            <a:r>
              <a:rPr lang="it-IT" sz="2800" b="1" dirty="0" err="1">
                <a:solidFill>
                  <a:srgbClr val="0070C0"/>
                </a:solidFill>
              </a:rPr>
              <a:t>accent</a:t>
            </a:r>
            <a:r>
              <a:rPr lang="it-IT" sz="2800" b="1" dirty="0">
                <a:solidFill>
                  <a:srgbClr val="0070C0"/>
                </a:solidFill>
              </a:rPr>
              <a:t> </a:t>
            </a:r>
            <a:r>
              <a:rPr lang="it-IT" sz="2800" b="1" dirty="0" err="1">
                <a:solidFill>
                  <a:srgbClr val="0070C0"/>
                </a:solidFill>
              </a:rPr>
              <a:t>is</a:t>
            </a:r>
            <a:r>
              <a:rPr lang="it-IT" sz="2800" b="1" dirty="0">
                <a:solidFill>
                  <a:srgbClr val="0070C0"/>
                </a:solidFill>
              </a:rPr>
              <a:t> </a:t>
            </a:r>
            <a:r>
              <a:rPr lang="it-IT" sz="2800" b="1" dirty="0" err="1">
                <a:solidFill>
                  <a:srgbClr val="0070C0"/>
                </a:solidFill>
              </a:rPr>
              <a:t>not</a:t>
            </a:r>
            <a:r>
              <a:rPr lang="it-IT" sz="2800" b="1" dirty="0">
                <a:solidFill>
                  <a:srgbClr val="0070C0"/>
                </a:solidFill>
              </a:rPr>
              <a:t> </a:t>
            </a:r>
            <a:r>
              <a:rPr lang="it-IT" sz="2800" b="1" dirty="0" err="1">
                <a:solidFill>
                  <a:srgbClr val="0070C0"/>
                </a:solidFill>
              </a:rPr>
              <a:t>written</a:t>
            </a:r>
            <a:r>
              <a:rPr lang="it-IT" sz="2800" b="1" dirty="0">
                <a:solidFill>
                  <a:srgbClr val="0070C0"/>
                </a:solidFill>
              </a:rPr>
              <a:t> over UPPERCASE text, </a:t>
            </a:r>
            <a:r>
              <a:rPr lang="it-IT" sz="2800" b="1" dirty="0" err="1">
                <a:solidFill>
                  <a:srgbClr val="0070C0"/>
                </a:solidFill>
              </a:rPr>
              <a:t>except</a:t>
            </a:r>
            <a:r>
              <a:rPr lang="it-IT" sz="2800" b="1" dirty="0">
                <a:solidFill>
                  <a:srgbClr val="0070C0"/>
                </a:solidFill>
              </a:rPr>
              <a:t> for </a:t>
            </a:r>
            <a:r>
              <a:rPr lang="it-IT" sz="2800" b="1" dirty="0" err="1">
                <a:solidFill>
                  <a:srgbClr val="0070C0"/>
                </a:solidFill>
              </a:rPr>
              <a:t>those</a:t>
            </a:r>
            <a:r>
              <a:rPr lang="it-IT" sz="2800" b="1" dirty="0">
                <a:solidFill>
                  <a:srgbClr val="0070C0"/>
                </a:solidFill>
              </a:rPr>
              <a:t> words </a:t>
            </a:r>
            <a:r>
              <a:rPr lang="it-IT" sz="2800" b="1" dirty="0" err="1">
                <a:solidFill>
                  <a:srgbClr val="0070C0"/>
                </a:solidFill>
              </a:rPr>
              <a:t>that</a:t>
            </a:r>
            <a:r>
              <a:rPr lang="it-IT" sz="2800" b="1" dirty="0">
                <a:solidFill>
                  <a:srgbClr val="0070C0"/>
                </a:solidFill>
              </a:rPr>
              <a:t> start with an </a:t>
            </a:r>
            <a:r>
              <a:rPr lang="it-IT" sz="2800" b="1" dirty="0" err="1">
                <a:solidFill>
                  <a:srgbClr val="0070C0"/>
                </a:solidFill>
              </a:rPr>
              <a:t>accented</a:t>
            </a:r>
            <a:r>
              <a:rPr lang="it-IT" sz="2800" b="1" dirty="0">
                <a:solidFill>
                  <a:srgbClr val="0070C0"/>
                </a:solidFill>
              </a:rPr>
              <a:t> </a:t>
            </a:r>
            <a:r>
              <a:rPr lang="it-IT" sz="2800" b="1" dirty="0" err="1">
                <a:solidFill>
                  <a:srgbClr val="0070C0"/>
                </a:solidFill>
              </a:rPr>
              <a:t>vowel</a:t>
            </a:r>
            <a:r>
              <a:rPr lang="it-IT" sz="2800" b="1" dirty="0">
                <a:solidFill>
                  <a:srgbClr val="0070C0"/>
                </a:solidFill>
              </a:rPr>
              <a:t>.</a:t>
            </a:r>
          </a:p>
          <a:p>
            <a:pPr algn="just">
              <a:spcAft>
                <a:spcPts val="1200"/>
              </a:spcAft>
            </a:pPr>
            <a:r>
              <a:rPr lang="it-IT" sz="2800" b="1" dirty="0">
                <a:solidFill>
                  <a:srgbClr val="0070C0"/>
                </a:solidFill>
              </a:rPr>
              <a:t>E.g.: </a:t>
            </a:r>
            <a:r>
              <a:rPr lang="en-GB" sz="2800" b="1" dirty="0" err="1">
                <a:solidFill>
                  <a:srgbClr val="00B050"/>
                </a:solidFill>
              </a:rPr>
              <a:t>ά</a:t>
            </a:r>
            <a:r>
              <a:rPr lang="en-GB" sz="2800" b="1" dirty="0" err="1">
                <a:solidFill>
                  <a:srgbClr val="0070C0"/>
                </a:solidFill>
              </a:rPr>
              <a:t>δει</a:t>
            </a:r>
            <a:r>
              <a:rPr lang="en-GB" sz="2800" b="1" dirty="0">
                <a:solidFill>
                  <a:srgbClr val="0070C0"/>
                </a:solidFill>
              </a:rPr>
              <a:t>α -&gt; </a:t>
            </a:r>
            <a:r>
              <a:rPr lang="en-GB" sz="2800" b="1" dirty="0">
                <a:solidFill>
                  <a:srgbClr val="00B050"/>
                </a:solidFill>
              </a:rPr>
              <a:t>'Α</a:t>
            </a:r>
            <a:r>
              <a:rPr lang="en-GB" sz="2800" b="1" dirty="0">
                <a:solidFill>
                  <a:srgbClr val="0070C0"/>
                </a:solidFill>
              </a:rPr>
              <a:t>ΔΕΙΑ -&gt; in these cases the accented vowel is in word-initial position and when the same is written in uppercase, the accent can be found next to the vowel, </a:t>
            </a:r>
            <a:r>
              <a:rPr lang="en-GB" sz="2800" b="1" i="1" dirty="0">
                <a:solidFill>
                  <a:srgbClr val="0070C0"/>
                </a:solidFill>
              </a:rPr>
              <a:t>before</a:t>
            </a:r>
            <a:r>
              <a:rPr lang="en-GB" sz="2800" b="1" dirty="0">
                <a:solidFill>
                  <a:srgbClr val="0070C0"/>
                </a:solidFill>
              </a:rPr>
              <a:t> it (on its left) and </a:t>
            </a:r>
            <a:r>
              <a:rPr lang="en-GB" sz="2800" b="1" i="1" dirty="0">
                <a:solidFill>
                  <a:srgbClr val="0070C0"/>
                </a:solidFill>
              </a:rPr>
              <a:t>not above </a:t>
            </a:r>
            <a:r>
              <a:rPr lang="en-GB" sz="2800" b="1" dirty="0">
                <a:solidFill>
                  <a:srgbClr val="0070C0"/>
                </a:solidFill>
              </a:rPr>
              <a:t>it;</a:t>
            </a:r>
          </a:p>
          <a:p>
            <a:pPr marL="342900" indent="-342900">
              <a:buFont typeface="Arial" panose="020B0604020202020204" pitchFamily="34" charset="0"/>
              <a:buChar char="•"/>
            </a:pPr>
            <a:endParaRPr lang="it-IT" sz="2000" b="1" dirty="0">
              <a:solidFill>
                <a:srgbClr val="0070C0"/>
              </a:solidFill>
            </a:endParaRPr>
          </a:p>
          <a:p>
            <a:endParaRPr lang="it-IT" sz="3600" b="1" dirty="0">
              <a:solidFill>
                <a:srgbClr val="0070C0"/>
              </a:solidFill>
            </a:endParaRPr>
          </a:p>
          <a:p>
            <a:r>
              <a:rPr lang="it-IT" sz="3600" b="1" dirty="0">
                <a:solidFill>
                  <a:srgbClr val="0070C0"/>
                </a:solidFill>
              </a:rPr>
              <a:t>  </a:t>
            </a:r>
            <a:endParaRPr lang="el-GR" sz="3600" b="1" dirty="0">
              <a:solidFill>
                <a:srgbClr val="0070C0"/>
              </a:solidFill>
            </a:endParaRPr>
          </a:p>
        </p:txBody>
      </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24" name="CasellaDiTesto 23">
            <a:extLst>
              <a:ext uri="{FF2B5EF4-FFF2-40B4-BE49-F238E27FC236}">
                <a16:creationId xmlns:a16="http://schemas.microsoft.com/office/drawing/2014/main" id="{CF29C1D0-3113-48C6-A5AE-E655A13FB8BE}"/>
              </a:ext>
            </a:extLst>
          </p:cNvPr>
          <p:cNvSpPr txBox="1"/>
          <p:nvPr/>
        </p:nvSpPr>
        <p:spPr>
          <a:xfrm>
            <a:off x="3051704" y="0"/>
            <a:ext cx="9140296" cy="646331"/>
          </a:xfrm>
          <a:prstGeom prst="rect">
            <a:avLst/>
          </a:prstGeom>
          <a:noFill/>
        </p:spPr>
        <p:txBody>
          <a:bodyPr wrap="square" rtlCol="0">
            <a:spAutoFit/>
          </a:bodyPr>
          <a:lstStyle/>
          <a:p>
            <a:pPr algn="r"/>
            <a:r>
              <a:rPr lang="it-IT" sz="3600" b="1" dirty="0">
                <a:solidFill>
                  <a:srgbClr val="C00000"/>
                </a:solidFill>
              </a:rPr>
              <a:t>MONOTONIC SYSTEM</a:t>
            </a:r>
            <a:endParaRPr lang="it-IT" sz="3600" b="1" dirty="0">
              <a:solidFill>
                <a:srgbClr val="0070C0"/>
              </a:solidFill>
            </a:endParaRPr>
          </a:p>
        </p:txBody>
      </p:sp>
    </p:spTree>
    <p:extLst>
      <p:ext uri="{BB962C8B-B14F-4D97-AF65-F5344CB8AC3E}">
        <p14:creationId xmlns:p14="http://schemas.microsoft.com/office/powerpoint/2010/main" val="3990396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xEl>
                                              <p:pRg st="1" end="1"/>
                                            </p:txEl>
                                          </p:spTgt>
                                        </p:tgtEl>
                                        <p:attrNameLst>
                                          <p:attrName>style.visibility</p:attrName>
                                        </p:attrNameLst>
                                      </p:cBhvr>
                                      <p:to>
                                        <p:strVal val="visible"/>
                                      </p:to>
                                    </p:set>
                                    <p:animEffect transition="in" filter="fade">
                                      <p:cBhvr>
                                        <p:cTn id="12" dur="500"/>
                                        <p:tgtEl>
                                          <p:spTgt spid="1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xEl>
                                              <p:pRg st="2" end="2"/>
                                            </p:txEl>
                                          </p:spTgt>
                                        </p:tgtEl>
                                        <p:attrNameLst>
                                          <p:attrName>style.visibility</p:attrName>
                                        </p:attrNameLst>
                                      </p:cBhvr>
                                      <p:to>
                                        <p:strVal val="visible"/>
                                      </p:to>
                                    </p:set>
                                    <p:animEffect transition="in" filter="fade">
                                      <p:cBhvr>
                                        <p:cTn id="17" dur="500"/>
                                        <p:tgtEl>
                                          <p:spTgt spid="1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xEl>
                                              <p:pRg st="3" end="3"/>
                                            </p:txEl>
                                          </p:spTgt>
                                        </p:tgtEl>
                                        <p:attrNameLst>
                                          <p:attrName>style.visibility</p:attrName>
                                        </p:attrNameLst>
                                      </p:cBhvr>
                                      <p:to>
                                        <p:strVal val="visible"/>
                                      </p:to>
                                    </p:set>
                                    <p:animEffect transition="in" filter="fade">
                                      <p:cBhvr>
                                        <p:cTn id="22" dur="500"/>
                                        <p:tgtEl>
                                          <p:spTgt spid="1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8">
                                            <p:txEl>
                                              <p:pRg st="4" end="4"/>
                                            </p:txEl>
                                          </p:spTgt>
                                        </p:tgtEl>
                                        <p:attrNameLst>
                                          <p:attrName>style.visibility</p:attrName>
                                        </p:attrNameLst>
                                      </p:cBhvr>
                                      <p:to>
                                        <p:strVal val="visible"/>
                                      </p:to>
                                    </p:set>
                                    <p:animEffect transition="in" filter="fade">
                                      <p:cBhvr>
                                        <p:cTn id="27" dur="500"/>
                                        <p:tgtEl>
                                          <p:spTgt spid="1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8">
                                            <p:txEl>
                                              <p:pRg st="7" end="7"/>
                                            </p:txEl>
                                          </p:spTgt>
                                        </p:tgtEl>
                                        <p:attrNameLst>
                                          <p:attrName>style.visibility</p:attrName>
                                        </p:attrNameLst>
                                      </p:cBhvr>
                                      <p:to>
                                        <p:strVal val="visible"/>
                                      </p:to>
                                    </p:set>
                                    <p:animEffect transition="in" filter="fade">
                                      <p:cBhvr>
                                        <p:cTn id="32" dur="500"/>
                                        <p:tgtEl>
                                          <p:spTgt spid="1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8" name="CasellaDiTesto 17">
            <a:extLst>
              <a:ext uri="{FF2B5EF4-FFF2-40B4-BE49-F238E27FC236}">
                <a16:creationId xmlns:a16="http://schemas.microsoft.com/office/drawing/2014/main" id="{F04BA352-E3A6-41EF-A482-D2CFB84C526C}"/>
              </a:ext>
            </a:extLst>
          </p:cNvPr>
          <p:cNvSpPr txBox="1"/>
          <p:nvPr/>
        </p:nvSpPr>
        <p:spPr>
          <a:xfrm>
            <a:off x="522282" y="910606"/>
            <a:ext cx="11147436" cy="4985980"/>
          </a:xfrm>
          <a:prstGeom prst="rect">
            <a:avLst/>
          </a:prstGeom>
          <a:noFill/>
        </p:spPr>
        <p:txBody>
          <a:bodyPr wrap="square" rtlCol="0">
            <a:spAutoFit/>
          </a:bodyPr>
          <a:lstStyle/>
          <a:p>
            <a:pPr marL="342900" indent="-342900" algn="just">
              <a:spcAft>
                <a:spcPts val="1200"/>
              </a:spcAft>
              <a:buFont typeface="Arial" panose="020B0604020202020204" pitchFamily="34" charset="0"/>
              <a:buChar char="•"/>
            </a:pPr>
            <a:r>
              <a:rPr lang="en-GB" sz="2800" b="1" dirty="0">
                <a:solidFill>
                  <a:srgbClr val="0070C0"/>
                </a:solidFill>
              </a:rPr>
              <a:t>when the stressed syllable is one of the </a:t>
            </a:r>
            <a:r>
              <a:rPr lang="en-GB" sz="2800" b="1" u="sng" dirty="0">
                <a:solidFill>
                  <a:srgbClr val="0070C0"/>
                </a:solidFill>
              </a:rPr>
              <a:t>double</a:t>
            </a:r>
            <a:r>
              <a:rPr lang="en-GB" sz="2800" b="1" u="sng" dirty="0">
                <a:solidFill>
                  <a:srgbClr val="0070C0"/>
                </a:solidFill>
                <a:hlinkClick r:id="rId4" action="ppaction://hlinksldjump"/>
              </a:rPr>
              <a:t> vowels</a:t>
            </a:r>
            <a:r>
              <a:rPr lang="en-GB" sz="2800" b="1" dirty="0">
                <a:solidFill>
                  <a:srgbClr val="0070C0"/>
                </a:solidFill>
              </a:rPr>
              <a:t> </a:t>
            </a:r>
            <a:r>
              <a:rPr lang="en-GB" sz="2800" b="1" dirty="0">
                <a:solidFill>
                  <a:srgbClr val="C00000"/>
                </a:solidFill>
              </a:rPr>
              <a:t>αι</a:t>
            </a:r>
            <a:r>
              <a:rPr lang="en-GB" sz="2800" b="1" dirty="0">
                <a:solidFill>
                  <a:srgbClr val="0070C0"/>
                </a:solidFill>
              </a:rPr>
              <a:t>, </a:t>
            </a:r>
            <a:r>
              <a:rPr lang="en-GB" sz="2800" b="1" dirty="0" err="1">
                <a:solidFill>
                  <a:srgbClr val="C00000"/>
                </a:solidFill>
              </a:rPr>
              <a:t>ου</a:t>
            </a:r>
            <a:r>
              <a:rPr lang="en-GB" sz="2800" b="1" dirty="0">
                <a:solidFill>
                  <a:srgbClr val="0070C0"/>
                </a:solidFill>
              </a:rPr>
              <a:t>, </a:t>
            </a:r>
            <a:r>
              <a:rPr lang="en-GB" sz="2800" b="1" dirty="0" err="1">
                <a:solidFill>
                  <a:srgbClr val="C00000"/>
                </a:solidFill>
              </a:rPr>
              <a:t>ει</a:t>
            </a:r>
            <a:r>
              <a:rPr lang="en-GB" sz="2800" b="1" dirty="0">
                <a:solidFill>
                  <a:srgbClr val="0070C0"/>
                </a:solidFill>
              </a:rPr>
              <a:t>, </a:t>
            </a:r>
            <a:r>
              <a:rPr lang="en-GB" sz="2800" b="1" dirty="0" err="1">
                <a:solidFill>
                  <a:srgbClr val="C00000"/>
                </a:solidFill>
              </a:rPr>
              <a:t>οι</a:t>
            </a:r>
            <a:r>
              <a:rPr lang="en-GB" sz="2800" b="1" dirty="0">
                <a:solidFill>
                  <a:srgbClr val="0070C0"/>
                </a:solidFill>
              </a:rPr>
              <a:t>, </a:t>
            </a:r>
            <a:r>
              <a:rPr lang="en-GB" sz="2800" b="1" dirty="0" err="1">
                <a:solidFill>
                  <a:srgbClr val="C00000"/>
                </a:solidFill>
              </a:rPr>
              <a:t>υι</a:t>
            </a:r>
            <a:r>
              <a:rPr lang="en-GB" sz="2800" b="1" dirty="0">
                <a:solidFill>
                  <a:srgbClr val="0070C0"/>
                </a:solidFill>
              </a:rPr>
              <a:t> or one of the </a:t>
            </a:r>
            <a:r>
              <a:rPr lang="en-GB" sz="2800" b="1" u="sng" dirty="0">
                <a:solidFill>
                  <a:srgbClr val="0070C0"/>
                </a:solidFill>
                <a:hlinkClick r:id="rId5" action="ppaction://hlinksldjump"/>
              </a:rPr>
              <a:t>combinations</a:t>
            </a:r>
            <a:r>
              <a:rPr lang="en-GB" sz="2800" b="1" dirty="0">
                <a:solidFill>
                  <a:srgbClr val="0070C0"/>
                </a:solidFill>
              </a:rPr>
              <a:t> </a:t>
            </a:r>
            <a:r>
              <a:rPr lang="en-GB" sz="2800" b="1" dirty="0">
                <a:solidFill>
                  <a:srgbClr val="C00000"/>
                </a:solidFill>
              </a:rPr>
              <a:t>αυ</a:t>
            </a:r>
            <a:r>
              <a:rPr lang="en-GB" sz="2800" b="1" dirty="0">
                <a:solidFill>
                  <a:srgbClr val="0070C0"/>
                </a:solidFill>
              </a:rPr>
              <a:t> or </a:t>
            </a:r>
            <a:r>
              <a:rPr lang="en-GB" sz="2800" b="1" dirty="0" err="1">
                <a:solidFill>
                  <a:srgbClr val="C00000"/>
                </a:solidFill>
              </a:rPr>
              <a:t>ευ</a:t>
            </a:r>
            <a:r>
              <a:rPr lang="en-GB" sz="2800" b="1" dirty="0">
                <a:solidFill>
                  <a:srgbClr val="0070C0"/>
                </a:solidFill>
              </a:rPr>
              <a:t>, the acute accent is written over the second letter of the combination (e.g.: </a:t>
            </a:r>
            <a:r>
              <a:rPr lang="el-GR" sz="2800" b="1" dirty="0">
                <a:solidFill>
                  <a:srgbClr val="00B050"/>
                </a:solidFill>
              </a:rPr>
              <a:t>εί</a:t>
            </a:r>
            <a:r>
              <a:rPr lang="el-GR" sz="2800" b="1" dirty="0">
                <a:solidFill>
                  <a:srgbClr val="0070C0"/>
                </a:solidFill>
              </a:rPr>
              <a:t>ναι, </a:t>
            </a:r>
            <a:r>
              <a:rPr lang="el-GR" sz="2800" b="1" dirty="0">
                <a:solidFill>
                  <a:srgbClr val="00B050"/>
                </a:solidFill>
              </a:rPr>
              <a:t>εύ</a:t>
            </a:r>
            <a:r>
              <a:rPr lang="el-GR" sz="2800" b="1" dirty="0">
                <a:solidFill>
                  <a:srgbClr val="0070C0"/>
                </a:solidFill>
              </a:rPr>
              <a:t>κολο)</a:t>
            </a:r>
            <a:r>
              <a:rPr lang="it-IT" sz="2800" b="1" dirty="0">
                <a:solidFill>
                  <a:srgbClr val="0070C0"/>
                </a:solidFill>
              </a:rPr>
              <a:t>;</a:t>
            </a:r>
          </a:p>
          <a:p>
            <a:pPr marL="342900" indent="-342900" algn="just">
              <a:spcAft>
                <a:spcPts val="1200"/>
              </a:spcAft>
              <a:buFont typeface="Arial" panose="020B0604020202020204" pitchFamily="34" charset="0"/>
              <a:buChar char="•"/>
            </a:pPr>
            <a:r>
              <a:rPr lang="en-GB" sz="2800" b="1" dirty="0">
                <a:solidFill>
                  <a:srgbClr val="0070C0"/>
                </a:solidFill>
              </a:rPr>
              <a:t>if the acute accent is </a:t>
            </a:r>
            <a:r>
              <a:rPr lang="en-GB" sz="2800" b="1" dirty="0" err="1">
                <a:solidFill>
                  <a:srgbClr val="0070C0"/>
                </a:solidFill>
              </a:rPr>
              <a:t>οn</a:t>
            </a:r>
            <a:r>
              <a:rPr lang="en-GB" sz="2800" b="1" dirty="0">
                <a:solidFill>
                  <a:srgbClr val="0070C0"/>
                </a:solidFill>
              </a:rPr>
              <a:t> the first of two consecutive vowels (</a:t>
            </a:r>
            <a:r>
              <a:rPr lang="en-GB" sz="2800" b="1" dirty="0">
                <a:solidFill>
                  <a:srgbClr val="0070C0"/>
                </a:solidFill>
                <a:hlinkClick r:id="rId4" action="ppaction://hlinksldjump"/>
              </a:rPr>
              <a:t>vowel digraphs</a:t>
            </a:r>
            <a:r>
              <a:rPr lang="en-GB" sz="2800" b="1" dirty="0">
                <a:solidFill>
                  <a:srgbClr val="0070C0"/>
                </a:solidFill>
              </a:rPr>
              <a:t>, </a:t>
            </a:r>
            <a:r>
              <a:rPr lang="en-GB" sz="2800" b="1" dirty="0">
                <a:solidFill>
                  <a:srgbClr val="0070C0"/>
                </a:solidFill>
                <a:hlinkClick r:id="rId6" action="ppaction://hlinksldjump"/>
              </a:rPr>
              <a:t>diphthongs</a:t>
            </a:r>
            <a:r>
              <a:rPr lang="en-GB" sz="2800" b="1" dirty="0">
                <a:solidFill>
                  <a:srgbClr val="0070C0"/>
                </a:solidFill>
              </a:rPr>
              <a:t>, </a:t>
            </a:r>
            <a:r>
              <a:rPr lang="en-GB" sz="2800" b="1" dirty="0">
                <a:solidFill>
                  <a:srgbClr val="0070C0"/>
                </a:solidFill>
                <a:hlinkClick r:id="rId5" action="ppaction://hlinksldjump"/>
              </a:rPr>
              <a:t>combinations</a:t>
            </a:r>
            <a:r>
              <a:rPr lang="en-GB" sz="2800" b="1" dirty="0">
                <a:solidFill>
                  <a:srgbClr val="0070C0"/>
                </a:solidFill>
              </a:rPr>
              <a:t>), this indicates that the vowels are pronounced separately (e.g.: </a:t>
            </a:r>
            <a:r>
              <a:rPr lang="en-GB" sz="2800" b="1" dirty="0" err="1">
                <a:solidFill>
                  <a:srgbClr val="0070C0"/>
                </a:solidFill>
              </a:rPr>
              <a:t>ρολ</a:t>
            </a:r>
            <a:r>
              <a:rPr lang="el-GR" sz="2800" b="1" dirty="0">
                <a:solidFill>
                  <a:srgbClr val="00B050"/>
                </a:solidFill>
              </a:rPr>
              <a:t>όι</a:t>
            </a:r>
            <a:r>
              <a:rPr lang="el-GR" sz="2800" b="1" dirty="0">
                <a:solidFill>
                  <a:srgbClr val="0070C0"/>
                </a:solidFill>
              </a:rPr>
              <a:t>, Κ</a:t>
            </a:r>
            <a:r>
              <a:rPr lang="el-GR" sz="2800" b="1" dirty="0">
                <a:solidFill>
                  <a:srgbClr val="00B050"/>
                </a:solidFill>
              </a:rPr>
              <a:t>άι</a:t>
            </a:r>
            <a:r>
              <a:rPr lang="el-GR" sz="2800" b="1" dirty="0">
                <a:solidFill>
                  <a:srgbClr val="0070C0"/>
                </a:solidFill>
              </a:rPr>
              <a:t>ρο</a:t>
            </a:r>
            <a:r>
              <a:rPr lang="it-IT" sz="2800" b="1" dirty="0">
                <a:solidFill>
                  <a:srgbClr val="0070C0"/>
                </a:solidFill>
              </a:rPr>
              <a:t>)</a:t>
            </a:r>
          </a:p>
          <a:p>
            <a:pPr marL="342900" indent="-342900" algn="just">
              <a:spcAft>
                <a:spcPts val="1200"/>
              </a:spcAft>
              <a:buFont typeface="Arial" panose="020B0604020202020204" pitchFamily="34" charset="0"/>
              <a:buChar char="•"/>
            </a:pPr>
            <a:r>
              <a:rPr lang="it-IT" sz="2800" b="1" dirty="0">
                <a:solidFill>
                  <a:srgbClr val="0070C0"/>
                </a:solidFill>
              </a:rPr>
              <a:t>the </a:t>
            </a:r>
            <a:r>
              <a:rPr lang="it-IT" sz="2800" b="1" dirty="0" err="1">
                <a:solidFill>
                  <a:srgbClr val="C00000"/>
                </a:solidFill>
              </a:rPr>
              <a:t>diaeresis</a:t>
            </a:r>
            <a:r>
              <a:rPr lang="it-IT" sz="2800" b="1" dirty="0">
                <a:solidFill>
                  <a:srgbClr val="C00000"/>
                </a:solidFill>
              </a:rPr>
              <a:t>   ̈</a:t>
            </a:r>
            <a:r>
              <a:rPr lang="it-IT" sz="2800" b="1" dirty="0">
                <a:solidFill>
                  <a:srgbClr val="0070C0"/>
                </a:solidFill>
              </a:rPr>
              <a:t> </a:t>
            </a:r>
            <a:r>
              <a:rPr lang="it-IT" sz="2800" b="1" dirty="0" err="1">
                <a:solidFill>
                  <a:srgbClr val="0070C0"/>
                </a:solidFill>
              </a:rPr>
              <a:t>is</a:t>
            </a:r>
            <a:r>
              <a:rPr lang="it-IT" sz="2800" b="1" dirty="0">
                <a:solidFill>
                  <a:srgbClr val="0070C0"/>
                </a:solidFill>
              </a:rPr>
              <a:t> </a:t>
            </a:r>
            <a:r>
              <a:rPr lang="it-IT" sz="2800" b="1" dirty="0" err="1">
                <a:solidFill>
                  <a:srgbClr val="0070C0"/>
                </a:solidFill>
              </a:rPr>
              <a:t>called</a:t>
            </a:r>
            <a:r>
              <a:rPr lang="it-IT" sz="2800" b="1" dirty="0">
                <a:solidFill>
                  <a:srgbClr val="0070C0"/>
                </a:solidFill>
              </a:rPr>
              <a:t> </a:t>
            </a:r>
            <a:r>
              <a:rPr lang="el-GR" sz="2800" b="1" dirty="0">
                <a:solidFill>
                  <a:srgbClr val="C00000"/>
                </a:solidFill>
              </a:rPr>
              <a:t>διαλυτικά</a:t>
            </a:r>
            <a:r>
              <a:rPr lang="it-IT" sz="2800" b="1" dirty="0">
                <a:solidFill>
                  <a:srgbClr val="0070C0"/>
                </a:solidFill>
              </a:rPr>
              <a:t> and </a:t>
            </a:r>
            <a:r>
              <a:rPr lang="it-IT" sz="2800" b="1" dirty="0" err="1">
                <a:solidFill>
                  <a:srgbClr val="0070C0"/>
                </a:solidFill>
              </a:rPr>
              <a:t>is</a:t>
            </a:r>
            <a:r>
              <a:rPr lang="it-IT" sz="2800" b="1" dirty="0">
                <a:solidFill>
                  <a:srgbClr val="0070C0"/>
                </a:solidFill>
              </a:rPr>
              <a:t> </a:t>
            </a:r>
            <a:r>
              <a:rPr lang="en-GB" sz="2800" b="1" dirty="0">
                <a:solidFill>
                  <a:srgbClr val="0070C0"/>
                </a:solidFill>
              </a:rPr>
              <a:t>used to indicate that the two vowels of an unstressed vowel digraph or </a:t>
            </a:r>
            <a:r>
              <a:rPr lang="en-GB" sz="2800" b="1" dirty="0">
                <a:solidFill>
                  <a:srgbClr val="0070C0"/>
                </a:solidFill>
                <a:hlinkClick r:id="rId5" action="ppaction://hlinksldjump"/>
              </a:rPr>
              <a:t>combination</a:t>
            </a:r>
            <a:r>
              <a:rPr lang="en-GB" sz="2800" b="1" dirty="0">
                <a:solidFill>
                  <a:srgbClr val="0070C0"/>
                </a:solidFill>
              </a:rPr>
              <a:t> are pronounced separately (e.g.: χ</a:t>
            </a:r>
            <a:r>
              <a:rPr lang="en-GB" sz="2800" b="1" dirty="0">
                <a:solidFill>
                  <a:srgbClr val="00B050"/>
                </a:solidFill>
              </a:rPr>
              <a:t>α</a:t>
            </a:r>
            <a:r>
              <a:rPr lang="en-GB" sz="2800" b="1" dirty="0" err="1">
                <a:solidFill>
                  <a:srgbClr val="00B050"/>
                </a:solidFill>
              </a:rPr>
              <a:t>ϊ</a:t>
            </a:r>
            <a:r>
              <a:rPr lang="en-GB" sz="2800" b="1" dirty="0" err="1">
                <a:solidFill>
                  <a:srgbClr val="0070C0"/>
                </a:solidFill>
              </a:rPr>
              <a:t>δεύω</a:t>
            </a:r>
            <a:r>
              <a:rPr lang="en-GB" sz="2800" b="1" dirty="0">
                <a:solidFill>
                  <a:srgbClr val="0070C0"/>
                </a:solidFill>
              </a:rPr>
              <a:t>, </a:t>
            </a:r>
            <a:r>
              <a:rPr lang="en-GB" sz="2800" b="1" dirty="0" err="1">
                <a:solidFill>
                  <a:srgbClr val="0070C0"/>
                </a:solidFill>
              </a:rPr>
              <a:t>τρόλ</a:t>
            </a:r>
            <a:r>
              <a:rPr lang="en-GB" sz="2800" b="1" dirty="0" err="1">
                <a:solidFill>
                  <a:srgbClr val="00B050"/>
                </a:solidFill>
              </a:rPr>
              <a:t>εϊ</a:t>
            </a:r>
            <a:r>
              <a:rPr lang="en-GB" sz="2800" b="1" dirty="0">
                <a:solidFill>
                  <a:srgbClr val="0070C0"/>
                </a:solidFill>
              </a:rPr>
              <a:t>, λ</a:t>
            </a:r>
            <a:r>
              <a:rPr lang="en-GB" sz="2800" b="1" dirty="0">
                <a:solidFill>
                  <a:srgbClr val="00B050"/>
                </a:solidFill>
              </a:rPr>
              <a:t>α</a:t>
            </a:r>
            <a:r>
              <a:rPr lang="el-GR" sz="2800" b="1" dirty="0">
                <a:solidFill>
                  <a:srgbClr val="00B050"/>
                </a:solidFill>
              </a:rPr>
              <a:t>ϊ</a:t>
            </a:r>
            <a:r>
              <a:rPr lang="el-GR" sz="2800" b="1" dirty="0">
                <a:solidFill>
                  <a:srgbClr val="0070C0"/>
                </a:solidFill>
              </a:rPr>
              <a:t>κή</a:t>
            </a:r>
            <a:r>
              <a:rPr lang="it-IT" sz="2800" b="1" dirty="0">
                <a:solidFill>
                  <a:srgbClr val="0070C0"/>
                </a:solidFill>
              </a:rPr>
              <a:t>).</a:t>
            </a:r>
          </a:p>
          <a:p>
            <a:r>
              <a:rPr lang="it-IT" sz="3600" b="1" dirty="0">
                <a:solidFill>
                  <a:srgbClr val="0070C0"/>
                </a:solidFill>
              </a:rPr>
              <a:t> </a:t>
            </a:r>
            <a:endParaRPr lang="el-GR" sz="3600" b="1" dirty="0">
              <a:solidFill>
                <a:srgbClr val="0070C0"/>
              </a:solidFill>
            </a:endParaRPr>
          </a:p>
        </p:txBody>
      </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24" name="CasellaDiTesto 23">
            <a:extLst>
              <a:ext uri="{FF2B5EF4-FFF2-40B4-BE49-F238E27FC236}">
                <a16:creationId xmlns:a16="http://schemas.microsoft.com/office/drawing/2014/main" id="{CF29C1D0-3113-48C6-A5AE-E655A13FB8BE}"/>
              </a:ext>
            </a:extLst>
          </p:cNvPr>
          <p:cNvSpPr txBox="1"/>
          <p:nvPr/>
        </p:nvSpPr>
        <p:spPr>
          <a:xfrm>
            <a:off x="3051704" y="0"/>
            <a:ext cx="9140296" cy="646331"/>
          </a:xfrm>
          <a:prstGeom prst="rect">
            <a:avLst/>
          </a:prstGeom>
          <a:noFill/>
        </p:spPr>
        <p:txBody>
          <a:bodyPr wrap="square" rtlCol="0">
            <a:spAutoFit/>
          </a:bodyPr>
          <a:lstStyle/>
          <a:p>
            <a:pPr algn="r"/>
            <a:r>
              <a:rPr lang="it-IT" sz="3600" b="1" dirty="0">
                <a:solidFill>
                  <a:srgbClr val="C00000"/>
                </a:solidFill>
              </a:rPr>
              <a:t>MONOTONIC SYSTEM</a:t>
            </a:r>
            <a:endParaRPr lang="it-IT" sz="3600" b="1" dirty="0">
              <a:solidFill>
                <a:srgbClr val="0070C0"/>
              </a:solidFill>
            </a:endParaRPr>
          </a:p>
        </p:txBody>
      </p:sp>
    </p:spTree>
    <p:extLst>
      <p:ext uri="{BB962C8B-B14F-4D97-AF65-F5344CB8AC3E}">
        <p14:creationId xmlns:p14="http://schemas.microsoft.com/office/powerpoint/2010/main" val="4041337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xEl>
                                              <p:pRg st="1" end="1"/>
                                            </p:txEl>
                                          </p:spTgt>
                                        </p:tgtEl>
                                        <p:attrNameLst>
                                          <p:attrName>style.visibility</p:attrName>
                                        </p:attrNameLst>
                                      </p:cBhvr>
                                      <p:to>
                                        <p:strVal val="visible"/>
                                      </p:to>
                                    </p:set>
                                    <p:animEffect transition="in" filter="fade">
                                      <p:cBhvr>
                                        <p:cTn id="12" dur="500"/>
                                        <p:tgtEl>
                                          <p:spTgt spid="1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xEl>
                                              <p:pRg st="2" end="2"/>
                                            </p:txEl>
                                          </p:spTgt>
                                        </p:tgtEl>
                                        <p:attrNameLst>
                                          <p:attrName>style.visibility</p:attrName>
                                        </p:attrNameLst>
                                      </p:cBhvr>
                                      <p:to>
                                        <p:strVal val="visible"/>
                                      </p:to>
                                    </p:set>
                                    <p:animEffect transition="in" filter="fade">
                                      <p:cBhvr>
                                        <p:cTn id="17" dur="500"/>
                                        <p:tgtEl>
                                          <p:spTgt spid="1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xEl>
                                              <p:pRg st="3" end="3"/>
                                            </p:txEl>
                                          </p:spTgt>
                                        </p:tgtEl>
                                        <p:attrNameLst>
                                          <p:attrName>style.visibility</p:attrName>
                                        </p:attrNameLst>
                                      </p:cBhvr>
                                      <p:to>
                                        <p:strVal val="visible"/>
                                      </p:to>
                                    </p:set>
                                    <p:animEffect transition="in" filter="fade">
                                      <p:cBhvr>
                                        <p:cTn id="22" dur="500"/>
                                        <p:tgtEl>
                                          <p:spTgt spid="1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7" name="CasellaDiTesto 16">
            <a:extLst>
              <a:ext uri="{FF2B5EF4-FFF2-40B4-BE49-F238E27FC236}">
                <a16:creationId xmlns:a16="http://schemas.microsoft.com/office/drawing/2014/main" id="{8F2A5445-E355-4962-8797-772B97BF5A2D}"/>
              </a:ext>
            </a:extLst>
          </p:cNvPr>
          <p:cNvSpPr txBox="1"/>
          <p:nvPr/>
        </p:nvSpPr>
        <p:spPr>
          <a:xfrm>
            <a:off x="3037840" y="432574"/>
            <a:ext cx="9140296" cy="646331"/>
          </a:xfrm>
          <a:prstGeom prst="rect">
            <a:avLst/>
          </a:prstGeom>
          <a:noFill/>
        </p:spPr>
        <p:txBody>
          <a:bodyPr wrap="square" rtlCol="0">
            <a:spAutoFit/>
          </a:bodyPr>
          <a:lstStyle/>
          <a:p>
            <a:pPr algn="ctr"/>
            <a:r>
              <a:rPr lang="it-IT" sz="3600" b="1" dirty="0">
                <a:solidFill>
                  <a:srgbClr val="C00000"/>
                </a:solidFill>
              </a:rPr>
              <a:t>[v]</a:t>
            </a:r>
            <a:r>
              <a:rPr lang="el-GR" sz="3600" b="1" dirty="0">
                <a:solidFill>
                  <a:srgbClr val="0070C0"/>
                </a:solidFill>
              </a:rPr>
              <a:t> Β, β</a:t>
            </a:r>
            <a:endParaRPr lang="it-IT" sz="3200" b="1" dirty="0">
              <a:solidFill>
                <a:srgbClr val="0070C0"/>
              </a:solidFill>
            </a:endParaRPr>
          </a:p>
        </p:txBody>
      </p:sp>
      <p:pic>
        <p:nvPicPr>
          <p:cNvPr id="4" name="Immagine 3">
            <a:extLst>
              <a:ext uri="{FF2B5EF4-FFF2-40B4-BE49-F238E27FC236}">
                <a16:creationId xmlns:a16="http://schemas.microsoft.com/office/drawing/2014/main" id="{890FCD5A-C2FA-4FE4-BED3-1C8F01A1E039}"/>
              </a:ext>
            </a:extLst>
          </p:cNvPr>
          <p:cNvPicPr>
            <a:picLocks noChangeAspect="1"/>
          </p:cNvPicPr>
          <p:nvPr/>
        </p:nvPicPr>
        <p:blipFill rotWithShape="1">
          <a:blip r:embed="rId4"/>
          <a:srcRect l="14750" t="34074" r="28500" b="14815"/>
          <a:stretch/>
        </p:blipFill>
        <p:spPr>
          <a:xfrm>
            <a:off x="1665521" y="1139755"/>
            <a:ext cx="9037541" cy="4578490"/>
          </a:xfrm>
          <a:prstGeom prst="rect">
            <a:avLst/>
          </a:prstGeom>
        </p:spPr>
      </p:pic>
      <p:sp>
        <p:nvSpPr>
          <p:cNvPr id="16" name="CasellaDiTesto 15">
            <a:extLst>
              <a:ext uri="{FF2B5EF4-FFF2-40B4-BE49-F238E27FC236}">
                <a16:creationId xmlns:a16="http://schemas.microsoft.com/office/drawing/2014/main" id="{087181B2-0D17-421A-AF13-CEA150F7DC9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18" name="CasellaDiTesto 17">
            <a:extLst>
              <a:ext uri="{FF2B5EF4-FFF2-40B4-BE49-F238E27FC236}">
                <a16:creationId xmlns:a16="http://schemas.microsoft.com/office/drawing/2014/main" id="{06B9E769-B264-4F44-82D2-0A8C98C33A5E}"/>
              </a:ext>
            </a:extLst>
          </p:cNvPr>
          <p:cNvSpPr txBox="1"/>
          <p:nvPr/>
        </p:nvSpPr>
        <p:spPr>
          <a:xfrm>
            <a:off x="1818290" y="2818174"/>
            <a:ext cx="1975945" cy="461665"/>
          </a:xfrm>
          <a:prstGeom prst="rect">
            <a:avLst/>
          </a:prstGeom>
          <a:solidFill>
            <a:schemeClr val="bg1"/>
          </a:solidFill>
        </p:spPr>
        <p:txBody>
          <a:bodyPr wrap="square" rtlCol="0">
            <a:spAutoFit/>
          </a:bodyPr>
          <a:lstStyle/>
          <a:p>
            <a:pPr algn="ctr"/>
            <a:r>
              <a:rPr lang="el-GR" sz="2400" b="1" dirty="0">
                <a:solidFill>
                  <a:srgbClr val="0070C0"/>
                </a:solidFill>
              </a:rPr>
              <a:t>Νοέμβριος</a:t>
            </a:r>
            <a:endParaRPr lang="it-IT" b="1" dirty="0">
              <a:solidFill>
                <a:srgbClr val="0070C0"/>
              </a:solidFill>
            </a:endParaRPr>
          </a:p>
        </p:txBody>
      </p:sp>
      <p:sp>
        <p:nvSpPr>
          <p:cNvPr id="21" name="CasellaDiTesto 20">
            <a:extLst>
              <a:ext uri="{FF2B5EF4-FFF2-40B4-BE49-F238E27FC236}">
                <a16:creationId xmlns:a16="http://schemas.microsoft.com/office/drawing/2014/main" id="{9C9809D0-CACF-4F6C-AFC9-89CAA8A18A19}"/>
              </a:ext>
            </a:extLst>
          </p:cNvPr>
          <p:cNvSpPr txBox="1"/>
          <p:nvPr/>
        </p:nvSpPr>
        <p:spPr>
          <a:xfrm>
            <a:off x="4162797" y="2801239"/>
            <a:ext cx="1856016" cy="461665"/>
          </a:xfrm>
          <a:prstGeom prst="rect">
            <a:avLst/>
          </a:prstGeom>
          <a:solidFill>
            <a:schemeClr val="bg1"/>
          </a:solidFill>
        </p:spPr>
        <p:txBody>
          <a:bodyPr wrap="square" rtlCol="0">
            <a:spAutoFit/>
          </a:bodyPr>
          <a:lstStyle/>
          <a:p>
            <a:pPr algn="ctr"/>
            <a:r>
              <a:rPr lang="el-GR" sz="2400" b="1" dirty="0">
                <a:solidFill>
                  <a:srgbClr val="0070C0"/>
                </a:solidFill>
              </a:rPr>
              <a:t>Οκτώβριος</a:t>
            </a:r>
            <a:endParaRPr lang="it-IT" b="1" dirty="0">
              <a:solidFill>
                <a:srgbClr val="0070C0"/>
              </a:solidFill>
            </a:endParaRPr>
          </a:p>
        </p:txBody>
      </p:sp>
      <p:sp>
        <p:nvSpPr>
          <p:cNvPr id="22" name="CasellaDiTesto 21">
            <a:extLst>
              <a:ext uri="{FF2B5EF4-FFF2-40B4-BE49-F238E27FC236}">
                <a16:creationId xmlns:a16="http://schemas.microsoft.com/office/drawing/2014/main" id="{EFEEBDEF-EEB7-4CFE-8623-BE3CDDABC445}"/>
              </a:ext>
            </a:extLst>
          </p:cNvPr>
          <p:cNvSpPr txBox="1"/>
          <p:nvPr/>
        </p:nvSpPr>
        <p:spPr>
          <a:xfrm>
            <a:off x="6366236" y="2808014"/>
            <a:ext cx="1975945" cy="461665"/>
          </a:xfrm>
          <a:prstGeom prst="rect">
            <a:avLst/>
          </a:prstGeom>
          <a:solidFill>
            <a:schemeClr val="bg1"/>
          </a:solidFill>
        </p:spPr>
        <p:txBody>
          <a:bodyPr wrap="square" rtlCol="0">
            <a:spAutoFit/>
          </a:bodyPr>
          <a:lstStyle/>
          <a:p>
            <a:pPr algn="ctr"/>
            <a:r>
              <a:rPr lang="el-GR" sz="2400" b="1" dirty="0">
                <a:solidFill>
                  <a:srgbClr val="0070C0"/>
                </a:solidFill>
              </a:rPr>
              <a:t>Φεβρουάριος</a:t>
            </a:r>
            <a:endParaRPr lang="it-IT" b="1" dirty="0">
              <a:solidFill>
                <a:srgbClr val="0070C0"/>
              </a:solidFill>
            </a:endParaRPr>
          </a:p>
        </p:txBody>
      </p:sp>
      <p:sp>
        <p:nvSpPr>
          <p:cNvPr id="23" name="CasellaDiTesto 22">
            <a:extLst>
              <a:ext uri="{FF2B5EF4-FFF2-40B4-BE49-F238E27FC236}">
                <a16:creationId xmlns:a16="http://schemas.microsoft.com/office/drawing/2014/main" id="{87F1FE8A-8693-4E20-A3F8-6F83F82CEF02}"/>
              </a:ext>
            </a:extLst>
          </p:cNvPr>
          <p:cNvSpPr txBox="1"/>
          <p:nvPr/>
        </p:nvSpPr>
        <p:spPr>
          <a:xfrm>
            <a:off x="8677824" y="2808013"/>
            <a:ext cx="1856016" cy="461665"/>
          </a:xfrm>
          <a:prstGeom prst="rect">
            <a:avLst/>
          </a:prstGeom>
          <a:solidFill>
            <a:schemeClr val="bg1"/>
          </a:solidFill>
        </p:spPr>
        <p:txBody>
          <a:bodyPr wrap="square" rtlCol="0">
            <a:spAutoFit/>
          </a:bodyPr>
          <a:lstStyle/>
          <a:p>
            <a:pPr algn="ctr"/>
            <a:r>
              <a:rPr lang="el-GR" sz="2400" b="1" dirty="0">
                <a:solidFill>
                  <a:srgbClr val="0070C0"/>
                </a:solidFill>
              </a:rPr>
              <a:t>Σεπτέμβριος</a:t>
            </a:r>
            <a:endParaRPr lang="it-IT" b="1" dirty="0">
              <a:solidFill>
                <a:srgbClr val="0070C0"/>
              </a:solidFill>
            </a:endParaRPr>
          </a:p>
        </p:txBody>
      </p:sp>
      <p:sp>
        <p:nvSpPr>
          <p:cNvPr id="24" name="CasellaDiTesto 23">
            <a:extLst>
              <a:ext uri="{FF2B5EF4-FFF2-40B4-BE49-F238E27FC236}">
                <a16:creationId xmlns:a16="http://schemas.microsoft.com/office/drawing/2014/main" id="{3E786BD7-13CC-4F09-AE4B-630CCD86486F}"/>
              </a:ext>
            </a:extLst>
          </p:cNvPr>
          <p:cNvSpPr txBox="1"/>
          <p:nvPr/>
        </p:nvSpPr>
        <p:spPr>
          <a:xfrm>
            <a:off x="1878254" y="5075063"/>
            <a:ext cx="1856016" cy="461665"/>
          </a:xfrm>
          <a:prstGeom prst="rect">
            <a:avLst/>
          </a:prstGeom>
          <a:solidFill>
            <a:schemeClr val="bg1"/>
          </a:solidFill>
        </p:spPr>
        <p:txBody>
          <a:bodyPr wrap="square" rtlCol="0">
            <a:spAutoFit/>
          </a:bodyPr>
          <a:lstStyle/>
          <a:p>
            <a:pPr algn="ctr"/>
            <a:r>
              <a:rPr lang="el-GR" sz="2400" b="1" dirty="0">
                <a:solidFill>
                  <a:srgbClr val="0070C0"/>
                </a:solidFill>
              </a:rPr>
              <a:t>Δεκέμβριος</a:t>
            </a:r>
            <a:endParaRPr lang="it-IT" b="1" dirty="0">
              <a:solidFill>
                <a:srgbClr val="0070C0"/>
              </a:solidFill>
            </a:endParaRPr>
          </a:p>
        </p:txBody>
      </p:sp>
      <p:sp>
        <p:nvSpPr>
          <p:cNvPr id="29" name="CasellaDiTesto 28">
            <a:extLst>
              <a:ext uri="{FF2B5EF4-FFF2-40B4-BE49-F238E27FC236}">
                <a16:creationId xmlns:a16="http://schemas.microsoft.com/office/drawing/2014/main" id="{CA8A5C2B-EA1E-4F25-A1D5-9EDF0E876947}"/>
              </a:ext>
            </a:extLst>
          </p:cNvPr>
          <p:cNvSpPr txBox="1"/>
          <p:nvPr/>
        </p:nvSpPr>
        <p:spPr>
          <a:xfrm>
            <a:off x="4157282" y="5069282"/>
            <a:ext cx="1856016" cy="461665"/>
          </a:xfrm>
          <a:prstGeom prst="rect">
            <a:avLst/>
          </a:prstGeom>
          <a:solidFill>
            <a:schemeClr val="bg1"/>
          </a:solidFill>
        </p:spPr>
        <p:txBody>
          <a:bodyPr wrap="square" rtlCol="0">
            <a:spAutoFit/>
          </a:bodyPr>
          <a:lstStyle/>
          <a:p>
            <a:pPr algn="ctr"/>
            <a:r>
              <a:rPr lang="el-GR" sz="2400" b="1" dirty="0">
                <a:solidFill>
                  <a:srgbClr val="0070C0"/>
                </a:solidFill>
              </a:rPr>
              <a:t>Μάρτιος</a:t>
            </a:r>
            <a:endParaRPr lang="it-IT" b="1" dirty="0">
              <a:solidFill>
                <a:srgbClr val="0070C0"/>
              </a:solidFill>
            </a:endParaRPr>
          </a:p>
        </p:txBody>
      </p:sp>
      <p:sp>
        <p:nvSpPr>
          <p:cNvPr id="30" name="CasellaDiTesto 29">
            <a:extLst>
              <a:ext uri="{FF2B5EF4-FFF2-40B4-BE49-F238E27FC236}">
                <a16:creationId xmlns:a16="http://schemas.microsoft.com/office/drawing/2014/main" id="{E00FA921-E25D-44B4-91C8-E008BA3F7406}"/>
              </a:ext>
            </a:extLst>
          </p:cNvPr>
          <p:cNvSpPr txBox="1"/>
          <p:nvPr/>
        </p:nvSpPr>
        <p:spPr>
          <a:xfrm>
            <a:off x="6399732" y="5068582"/>
            <a:ext cx="1856016" cy="461665"/>
          </a:xfrm>
          <a:prstGeom prst="rect">
            <a:avLst/>
          </a:prstGeom>
          <a:solidFill>
            <a:schemeClr val="bg1"/>
          </a:solidFill>
        </p:spPr>
        <p:txBody>
          <a:bodyPr wrap="square" rtlCol="0">
            <a:spAutoFit/>
          </a:bodyPr>
          <a:lstStyle/>
          <a:p>
            <a:pPr algn="ctr"/>
            <a:r>
              <a:rPr lang="el-GR" sz="2400" b="1" dirty="0">
                <a:solidFill>
                  <a:srgbClr val="0070C0"/>
                </a:solidFill>
              </a:rPr>
              <a:t>Ιανουάριος</a:t>
            </a:r>
            <a:endParaRPr lang="it-IT" b="1" dirty="0">
              <a:solidFill>
                <a:srgbClr val="0070C0"/>
              </a:solidFill>
            </a:endParaRPr>
          </a:p>
        </p:txBody>
      </p:sp>
    </p:spTree>
    <p:extLst>
      <p:ext uri="{BB962C8B-B14F-4D97-AF65-F5344CB8AC3E}">
        <p14:creationId xmlns:p14="http://schemas.microsoft.com/office/powerpoint/2010/main" val="35609011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7" name="CasellaDiTesto 16">
            <a:extLst>
              <a:ext uri="{FF2B5EF4-FFF2-40B4-BE49-F238E27FC236}">
                <a16:creationId xmlns:a16="http://schemas.microsoft.com/office/drawing/2014/main" id="{8F2A5445-E355-4962-8797-772B97BF5A2D}"/>
              </a:ext>
            </a:extLst>
          </p:cNvPr>
          <p:cNvSpPr txBox="1"/>
          <p:nvPr/>
        </p:nvSpPr>
        <p:spPr>
          <a:xfrm>
            <a:off x="3037840" y="432574"/>
            <a:ext cx="9140296" cy="646331"/>
          </a:xfrm>
          <a:prstGeom prst="rect">
            <a:avLst/>
          </a:prstGeom>
          <a:noFill/>
        </p:spPr>
        <p:txBody>
          <a:bodyPr wrap="square" rtlCol="0">
            <a:spAutoFit/>
          </a:bodyPr>
          <a:lstStyle/>
          <a:p>
            <a:pPr algn="ctr"/>
            <a:r>
              <a:rPr lang="it-IT" sz="3600" b="1" dirty="0">
                <a:solidFill>
                  <a:srgbClr val="C00000"/>
                </a:solidFill>
              </a:rPr>
              <a:t>[(m)b]</a:t>
            </a:r>
            <a:r>
              <a:rPr lang="el-GR" sz="3600" b="1" dirty="0">
                <a:solidFill>
                  <a:srgbClr val="0070C0"/>
                </a:solidFill>
              </a:rPr>
              <a:t> μπ</a:t>
            </a:r>
            <a:endParaRPr lang="it-IT" sz="3600" b="1" dirty="0">
              <a:solidFill>
                <a:srgbClr val="0070C0"/>
              </a:solidFill>
            </a:endParaRPr>
          </a:p>
        </p:txBody>
      </p:sp>
      <p:pic>
        <p:nvPicPr>
          <p:cNvPr id="2" name="Immagine 1">
            <a:extLst>
              <a:ext uri="{FF2B5EF4-FFF2-40B4-BE49-F238E27FC236}">
                <a16:creationId xmlns:a16="http://schemas.microsoft.com/office/drawing/2014/main" id="{F73F2940-EF6E-4848-8A69-DCDCB190B30B}"/>
              </a:ext>
            </a:extLst>
          </p:cNvPr>
          <p:cNvPicPr>
            <a:picLocks noChangeAspect="1"/>
          </p:cNvPicPr>
          <p:nvPr/>
        </p:nvPicPr>
        <p:blipFill rotWithShape="1">
          <a:blip r:embed="rId3"/>
          <a:srcRect l="23167" t="24148" r="20834" b="27704"/>
          <a:stretch/>
        </p:blipFill>
        <p:spPr>
          <a:xfrm>
            <a:off x="1255988" y="1082793"/>
            <a:ext cx="9659004" cy="4671393"/>
          </a:xfrm>
          <a:prstGeom prst="rect">
            <a:avLst/>
          </a:prstGeom>
        </p:spPr>
      </p:pic>
      <p:sp>
        <p:nvSpPr>
          <p:cNvPr id="16" name="CasellaDiTesto 15">
            <a:extLst>
              <a:ext uri="{FF2B5EF4-FFF2-40B4-BE49-F238E27FC236}">
                <a16:creationId xmlns:a16="http://schemas.microsoft.com/office/drawing/2014/main" id="{BC05C787-38A9-42D2-8EDD-47ADAD81B34C}"/>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18" name="CasellaDiTesto 17">
            <a:extLst>
              <a:ext uri="{FF2B5EF4-FFF2-40B4-BE49-F238E27FC236}">
                <a16:creationId xmlns:a16="http://schemas.microsoft.com/office/drawing/2014/main" id="{4A32A79C-5C75-42C6-9580-0B1EFD2268B8}"/>
              </a:ext>
            </a:extLst>
          </p:cNvPr>
          <p:cNvSpPr txBox="1"/>
          <p:nvPr/>
        </p:nvSpPr>
        <p:spPr>
          <a:xfrm>
            <a:off x="1491750" y="2966827"/>
            <a:ext cx="1975945" cy="461665"/>
          </a:xfrm>
          <a:prstGeom prst="rect">
            <a:avLst/>
          </a:prstGeom>
          <a:solidFill>
            <a:schemeClr val="bg1"/>
          </a:solidFill>
        </p:spPr>
        <p:txBody>
          <a:bodyPr wrap="square" rtlCol="0">
            <a:spAutoFit/>
          </a:bodyPr>
          <a:lstStyle/>
          <a:p>
            <a:pPr algn="ctr"/>
            <a:r>
              <a:rPr lang="el-GR" sz="2400" b="1" dirty="0">
                <a:solidFill>
                  <a:srgbClr val="0070C0"/>
                </a:solidFill>
              </a:rPr>
              <a:t>φόρεμα</a:t>
            </a:r>
            <a:endParaRPr lang="it-IT" b="1" dirty="0">
              <a:solidFill>
                <a:srgbClr val="0070C0"/>
              </a:solidFill>
            </a:endParaRPr>
          </a:p>
        </p:txBody>
      </p:sp>
      <p:sp>
        <p:nvSpPr>
          <p:cNvPr id="21" name="CasellaDiTesto 20">
            <a:extLst>
              <a:ext uri="{FF2B5EF4-FFF2-40B4-BE49-F238E27FC236}">
                <a16:creationId xmlns:a16="http://schemas.microsoft.com/office/drawing/2014/main" id="{CB622C7C-FD58-40A8-AF5E-55A1260F0574}"/>
              </a:ext>
            </a:extLst>
          </p:cNvPr>
          <p:cNvSpPr txBox="1"/>
          <p:nvPr/>
        </p:nvSpPr>
        <p:spPr>
          <a:xfrm>
            <a:off x="3900047" y="2968416"/>
            <a:ext cx="1975945" cy="461665"/>
          </a:xfrm>
          <a:prstGeom prst="rect">
            <a:avLst/>
          </a:prstGeom>
          <a:solidFill>
            <a:schemeClr val="bg1"/>
          </a:solidFill>
        </p:spPr>
        <p:txBody>
          <a:bodyPr wrap="square" rtlCol="0">
            <a:spAutoFit/>
          </a:bodyPr>
          <a:lstStyle/>
          <a:p>
            <a:pPr algn="ctr"/>
            <a:r>
              <a:rPr lang="el-GR" sz="2400" b="1" dirty="0">
                <a:solidFill>
                  <a:srgbClr val="0070C0"/>
                </a:solidFill>
              </a:rPr>
              <a:t>μπλούζα</a:t>
            </a:r>
            <a:endParaRPr lang="it-IT" b="1" dirty="0">
              <a:solidFill>
                <a:srgbClr val="0070C0"/>
              </a:solidFill>
            </a:endParaRPr>
          </a:p>
        </p:txBody>
      </p:sp>
      <p:sp>
        <p:nvSpPr>
          <p:cNvPr id="22" name="CasellaDiTesto 21">
            <a:extLst>
              <a:ext uri="{FF2B5EF4-FFF2-40B4-BE49-F238E27FC236}">
                <a16:creationId xmlns:a16="http://schemas.microsoft.com/office/drawing/2014/main" id="{8D26D1F0-53A4-4973-A5D6-6A3EE91A3566}"/>
              </a:ext>
            </a:extLst>
          </p:cNvPr>
          <p:cNvSpPr txBox="1"/>
          <p:nvPr/>
        </p:nvSpPr>
        <p:spPr>
          <a:xfrm>
            <a:off x="6285138" y="2968416"/>
            <a:ext cx="1975945" cy="461665"/>
          </a:xfrm>
          <a:prstGeom prst="rect">
            <a:avLst/>
          </a:prstGeom>
          <a:solidFill>
            <a:schemeClr val="bg1"/>
          </a:solidFill>
        </p:spPr>
        <p:txBody>
          <a:bodyPr wrap="square" rtlCol="0">
            <a:spAutoFit/>
          </a:bodyPr>
          <a:lstStyle/>
          <a:p>
            <a:pPr algn="ctr"/>
            <a:r>
              <a:rPr lang="el-GR" sz="2400" b="1" dirty="0">
                <a:solidFill>
                  <a:srgbClr val="0070C0"/>
                </a:solidFill>
              </a:rPr>
              <a:t>μπουφάν</a:t>
            </a:r>
            <a:endParaRPr lang="it-IT" b="1" dirty="0">
              <a:solidFill>
                <a:srgbClr val="0070C0"/>
              </a:solidFill>
            </a:endParaRPr>
          </a:p>
        </p:txBody>
      </p:sp>
      <p:sp>
        <p:nvSpPr>
          <p:cNvPr id="23" name="CasellaDiTesto 22">
            <a:extLst>
              <a:ext uri="{FF2B5EF4-FFF2-40B4-BE49-F238E27FC236}">
                <a16:creationId xmlns:a16="http://schemas.microsoft.com/office/drawing/2014/main" id="{CC526FE6-A15D-4E62-A4BF-5930A8DF40D8}"/>
              </a:ext>
            </a:extLst>
          </p:cNvPr>
          <p:cNvSpPr txBox="1"/>
          <p:nvPr/>
        </p:nvSpPr>
        <p:spPr>
          <a:xfrm>
            <a:off x="8724307" y="2990983"/>
            <a:ext cx="1975945" cy="461665"/>
          </a:xfrm>
          <a:prstGeom prst="rect">
            <a:avLst/>
          </a:prstGeom>
          <a:solidFill>
            <a:schemeClr val="bg1"/>
          </a:solidFill>
        </p:spPr>
        <p:txBody>
          <a:bodyPr wrap="square" rtlCol="0">
            <a:spAutoFit/>
          </a:bodyPr>
          <a:lstStyle/>
          <a:p>
            <a:pPr algn="ctr"/>
            <a:r>
              <a:rPr lang="el-GR" sz="2400" b="1" dirty="0">
                <a:solidFill>
                  <a:srgbClr val="0070C0"/>
                </a:solidFill>
              </a:rPr>
              <a:t>πουκάμισο</a:t>
            </a:r>
            <a:endParaRPr lang="it-IT" b="1" dirty="0">
              <a:solidFill>
                <a:srgbClr val="0070C0"/>
              </a:solidFill>
            </a:endParaRPr>
          </a:p>
        </p:txBody>
      </p:sp>
      <p:sp>
        <p:nvSpPr>
          <p:cNvPr id="24" name="CasellaDiTesto 23">
            <a:extLst>
              <a:ext uri="{FF2B5EF4-FFF2-40B4-BE49-F238E27FC236}">
                <a16:creationId xmlns:a16="http://schemas.microsoft.com/office/drawing/2014/main" id="{550406D1-B528-4D98-ABDE-A06A1FE79894}"/>
              </a:ext>
            </a:extLst>
          </p:cNvPr>
          <p:cNvSpPr txBox="1"/>
          <p:nvPr/>
        </p:nvSpPr>
        <p:spPr>
          <a:xfrm>
            <a:off x="2704705" y="5150897"/>
            <a:ext cx="1975945" cy="461665"/>
          </a:xfrm>
          <a:prstGeom prst="rect">
            <a:avLst/>
          </a:prstGeom>
          <a:solidFill>
            <a:schemeClr val="bg1"/>
          </a:solidFill>
        </p:spPr>
        <p:txBody>
          <a:bodyPr wrap="square" rtlCol="0">
            <a:spAutoFit/>
          </a:bodyPr>
          <a:lstStyle/>
          <a:p>
            <a:pPr algn="ctr"/>
            <a:r>
              <a:rPr lang="el-GR" sz="2400" b="1" dirty="0">
                <a:solidFill>
                  <a:srgbClr val="0070C0"/>
                </a:solidFill>
              </a:rPr>
              <a:t>μπότες</a:t>
            </a:r>
            <a:endParaRPr lang="it-IT" b="1" dirty="0">
              <a:solidFill>
                <a:srgbClr val="0070C0"/>
              </a:solidFill>
            </a:endParaRPr>
          </a:p>
        </p:txBody>
      </p:sp>
      <p:sp>
        <p:nvSpPr>
          <p:cNvPr id="29" name="CasellaDiTesto 28">
            <a:extLst>
              <a:ext uri="{FF2B5EF4-FFF2-40B4-BE49-F238E27FC236}">
                <a16:creationId xmlns:a16="http://schemas.microsoft.com/office/drawing/2014/main" id="{744E723E-9B7B-4AFB-BC0F-D6E02F4B40B3}"/>
              </a:ext>
            </a:extLst>
          </p:cNvPr>
          <p:cNvSpPr txBox="1"/>
          <p:nvPr/>
        </p:nvSpPr>
        <p:spPr>
          <a:xfrm>
            <a:off x="5108027" y="5171217"/>
            <a:ext cx="1975945" cy="461665"/>
          </a:xfrm>
          <a:prstGeom prst="rect">
            <a:avLst/>
          </a:prstGeom>
          <a:solidFill>
            <a:schemeClr val="bg1"/>
          </a:solidFill>
        </p:spPr>
        <p:txBody>
          <a:bodyPr wrap="square" rtlCol="0">
            <a:spAutoFit/>
          </a:bodyPr>
          <a:lstStyle/>
          <a:p>
            <a:pPr algn="ctr"/>
            <a:r>
              <a:rPr lang="el-GR" sz="2400" b="1" dirty="0">
                <a:solidFill>
                  <a:srgbClr val="0070C0"/>
                </a:solidFill>
              </a:rPr>
              <a:t>παπούτσια</a:t>
            </a:r>
            <a:endParaRPr lang="it-IT" b="1" dirty="0">
              <a:solidFill>
                <a:srgbClr val="0070C0"/>
              </a:solidFill>
            </a:endParaRPr>
          </a:p>
        </p:txBody>
      </p:sp>
      <p:sp>
        <p:nvSpPr>
          <p:cNvPr id="30" name="CasellaDiTesto 29">
            <a:extLst>
              <a:ext uri="{FF2B5EF4-FFF2-40B4-BE49-F238E27FC236}">
                <a16:creationId xmlns:a16="http://schemas.microsoft.com/office/drawing/2014/main" id="{3EADF6D6-510C-40D9-924D-7C64E20FF207}"/>
              </a:ext>
            </a:extLst>
          </p:cNvPr>
          <p:cNvSpPr txBox="1"/>
          <p:nvPr/>
        </p:nvSpPr>
        <p:spPr>
          <a:xfrm>
            <a:off x="7537826" y="5180119"/>
            <a:ext cx="1975945" cy="461665"/>
          </a:xfrm>
          <a:prstGeom prst="rect">
            <a:avLst/>
          </a:prstGeom>
          <a:solidFill>
            <a:schemeClr val="bg1"/>
          </a:solidFill>
        </p:spPr>
        <p:txBody>
          <a:bodyPr wrap="square" rtlCol="0">
            <a:spAutoFit/>
          </a:bodyPr>
          <a:lstStyle/>
          <a:p>
            <a:pPr algn="ctr"/>
            <a:r>
              <a:rPr lang="el-GR" sz="2400" b="1" dirty="0">
                <a:solidFill>
                  <a:srgbClr val="0070C0"/>
                </a:solidFill>
              </a:rPr>
              <a:t>ομπρέλα</a:t>
            </a:r>
            <a:endParaRPr lang="it-IT" b="1" dirty="0">
              <a:solidFill>
                <a:srgbClr val="0070C0"/>
              </a:solidFill>
            </a:endParaRPr>
          </a:p>
        </p:txBody>
      </p:sp>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4">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spTree>
    <p:extLst>
      <p:ext uri="{BB962C8B-B14F-4D97-AF65-F5344CB8AC3E}">
        <p14:creationId xmlns:p14="http://schemas.microsoft.com/office/powerpoint/2010/main" val="33652634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7" name="CasellaDiTesto 16">
            <a:extLst>
              <a:ext uri="{FF2B5EF4-FFF2-40B4-BE49-F238E27FC236}">
                <a16:creationId xmlns:a16="http://schemas.microsoft.com/office/drawing/2014/main" id="{8F2A5445-E355-4962-8797-772B97BF5A2D}"/>
              </a:ext>
            </a:extLst>
          </p:cNvPr>
          <p:cNvSpPr txBox="1"/>
          <p:nvPr/>
        </p:nvSpPr>
        <p:spPr>
          <a:xfrm>
            <a:off x="3037840" y="432574"/>
            <a:ext cx="9140296" cy="646331"/>
          </a:xfrm>
          <a:prstGeom prst="rect">
            <a:avLst/>
          </a:prstGeom>
          <a:noFill/>
        </p:spPr>
        <p:txBody>
          <a:bodyPr wrap="square" rtlCol="0">
            <a:spAutoFit/>
          </a:bodyPr>
          <a:lstStyle/>
          <a:p>
            <a:pPr algn="ctr"/>
            <a:r>
              <a:rPr lang="it-IT" sz="3600" b="1" dirty="0">
                <a:solidFill>
                  <a:srgbClr val="C00000"/>
                </a:solidFill>
              </a:rPr>
              <a:t>[ð]</a:t>
            </a:r>
            <a:r>
              <a:rPr lang="el-GR" sz="3600" b="1" dirty="0">
                <a:solidFill>
                  <a:srgbClr val="0070C0"/>
                </a:solidFill>
              </a:rPr>
              <a:t> Δ, δ</a:t>
            </a:r>
            <a:endParaRPr lang="it-IT" sz="3600" b="1" dirty="0">
              <a:solidFill>
                <a:srgbClr val="0070C0"/>
              </a:solidFill>
            </a:endParaRPr>
          </a:p>
        </p:txBody>
      </p:sp>
      <p:pic>
        <p:nvPicPr>
          <p:cNvPr id="4" name="Immagine 3">
            <a:extLst>
              <a:ext uri="{FF2B5EF4-FFF2-40B4-BE49-F238E27FC236}">
                <a16:creationId xmlns:a16="http://schemas.microsoft.com/office/drawing/2014/main" id="{3BA4EE09-54B9-4595-A4AB-9667CD9872C1}"/>
              </a:ext>
            </a:extLst>
          </p:cNvPr>
          <p:cNvPicPr>
            <a:picLocks noChangeAspect="1"/>
          </p:cNvPicPr>
          <p:nvPr/>
        </p:nvPicPr>
        <p:blipFill rotWithShape="1">
          <a:blip r:embed="rId3"/>
          <a:srcRect l="20334" t="36888" r="23583" b="16445"/>
          <a:stretch/>
        </p:blipFill>
        <p:spPr>
          <a:xfrm>
            <a:off x="1142837" y="1110654"/>
            <a:ext cx="9906326" cy="4636691"/>
          </a:xfrm>
          <a:prstGeom prst="rect">
            <a:avLst/>
          </a:prstGeom>
        </p:spPr>
      </p:pic>
      <p:sp>
        <p:nvSpPr>
          <p:cNvPr id="16" name="CasellaDiTesto 15">
            <a:extLst>
              <a:ext uri="{FF2B5EF4-FFF2-40B4-BE49-F238E27FC236}">
                <a16:creationId xmlns:a16="http://schemas.microsoft.com/office/drawing/2014/main" id="{61ED982D-EE28-4663-9793-CDB1444A181E}"/>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18" name="CasellaDiTesto 17">
            <a:extLst>
              <a:ext uri="{FF2B5EF4-FFF2-40B4-BE49-F238E27FC236}">
                <a16:creationId xmlns:a16="http://schemas.microsoft.com/office/drawing/2014/main" id="{24AD4B8F-6025-4F88-AE73-C74C9DF87ABC}"/>
              </a:ext>
            </a:extLst>
          </p:cNvPr>
          <p:cNvSpPr txBox="1"/>
          <p:nvPr/>
        </p:nvSpPr>
        <p:spPr>
          <a:xfrm>
            <a:off x="1316270" y="2907456"/>
            <a:ext cx="1975945" cy="461665"/>
          </a:xfrm>
          <a:prstGeom prst="rect">
            <a:avLst/>
          </a:prstGeom>
          <a:solidFill>
            <a:schemeClr val="bg1"/>
          </a:solidFill>
        </p:spPr>
        <p:txBody>
          <a:bodyPr wrap="square" rtlCol="0">
            <a:spAutoFit/>
          </a:bodyPr>
          <a:lstStyle/>
          <a:p>
            <a:pPr algn="ctr"/>
            <a:r>
              <a:rPr lang="el-GR" sz="2400" b="1" dirty="0">
                <a:solidFill>
                  <a:srgbClr val="0070C0"/>
                </a:solidFill>
              </a:rPr>
              <a:t>τσιγάρα</a:t>
            </a:r>
            <a:endParaRPr lang="it-IT" b="1" dirty="0">
              <a:solidFill>
                <a:srgbClr val="0070C0"/>
              </a:solidFill>
            </a:endParaRPr>
          </a:p>
        </p:txBody>
      </p:sp>
      <p:sp>
        <p:nvSpPr>
          <p:cNvPr id="21" name="CasellaDiTesto 20">
            <a:extLst>
              <a:ext uri="{FF2B5EF4-FFF2-40B4-BE49-F238E27FC236}">
                <a16:creationId xmlns:a16="http://schemas.microsoft.com/office/drawing/2014/main" id="{E8527B1B-5406-4061-8C55-C1391F91A06B}"/>
              </a:ext>
            </a:extLst>
          </p:cNvPr>
          <p:cNvSpPr txBox="1"/>
          <p:nvPr/>
        </p:nvSpPr>
        <p:spPr>
          <a:xfrm>
            <a:off x="3783005" y="2899342"/>
            <a:ext cx="1975945" cy="461665"/>
          </a:xfrm>
          <a:prstGeom prst="rect">
            <a:avLst/>
          </a:prstGeom>
          <a:solidFill>
            <a:schemeClr val="bg1"/>
          </a:solidFill>
        </p:spPr>
        <p:txBody>
          <a:bodyPr wrap="square" rtlCol="0">
            <a:spAutoFit/>
          </a:bodyPr>
          <a:lstStyle/>
          <a:p>
            <a:pPr algn="ctr"/>
            <a:r>
              <a:rPr lang="el-GR" sz="2400" b="1" dirty="0">
                <a:solidFill>
                  <a:srgbClr val="0070C0"/>
                </a:solidFill>
              </a:rPr>
              <a:t>εφημερίδα</a:t>
            </a:r>
            <a:endParaRPr lang="it-IT" b="1" dirty="0">
              <a:solidFill>
                <a:srgbClr val="0070C0"/>
              </a:solidFill>
            </a:endParaRPr>
          </a:p>
        </p:txBody>
      </p:sp>
      <p:sp>
        <p:nvSpPr>
          <p:cNvPr id="22" name="CasellaDiTesto 21">
            <a:extLst>
              <a:ext uri="{FF2B5EF4-FFF2-40B4-BE49-F238E27FC236}">
                <a16:creationId xmlns:a16="http://schemas.microsoft.com/office/drawing/2014/main" id="{A8B71E9E-5D4E-4041-B5A5-C7679BE7449C}"/>
              </a:ext>
            </a:extLst>
          </p:cNvPr>
          <p:cNvSpPr txBox="1"/>
          <p:nvPr/>
        </p:nvSpPr>
        <p:spPr>
          <a:xfrm>
            <a:off x="6336752" y="2837787"/>
            <a:ext cx="1975945" cy="461665"/>
          </a:xfrm>
          <a:prstGeom prst="rect">
            <a:avLst/>
          </a:prstGeom>
          <a:solidFill>
            <a:schemeClr val="bg1"/>
          </a:solidFill>
        </p:spPr>
        <p:txBody>
          <a:bodyPr wrap="square" rtlCol="0">
            <a:spAutoFit/>
          </a:bodyPr>
          <a:lstStyle/>
          <a:p>
            <a:pPr algn="ctr"/>
            <a:r>
              <a:rPr lang="el-GR" sz="2400" b="1" dirty="0">
                <a:solidFill>
                  <a:srgbClr val="0070C0"/>
                </a:solidFill>
              </a:rPr>
              <a:t>πορτοκαλάδα</a:t>
            </a:r>
            <a:endParaRPr lang="it-IT" b="1" dirty="0">
              <a:solidFill>
                <a:srgbClr val="0070C0"/>
              </a:solidFill>
            </a:endParaRPr>
          </a:p>
        </p:txBody>
      </p:sp>
      <p:sp>
        <p:nvSpPr>
          <p:cNvPr id="23" name="CasellaDiTesto 22">
            <a:extLst>
              <a:ext uri="{FF2B5EF4-FFF2-40B4-BE49-F238E27FC236}">
                <a16:creationId xmlns:a16="http://schemas.microsoft.com/office/drawing/2014/main" id="{5339AD35-9F51-4701-A15C-F734B0F7BA6D}"/>
              </a:ext>
            </a:extLst>
          </p:cNvPr>
          <p:cNvSpPr txBox="1"/>
          <p:nvPr/>
        </p:nvSpPr>
        <p:spPr>
          <a:xfrm>
            <a:off x="8878214" y="2835217"/>
            <a:ext cx="1975945" cy="461665"/>
          </a:xfrm>
          <a:prstGeom prst="rect">
            <a:avLst/>
          </a:prstGeom>
          <a:solidFill>
            <a:schemeClr val="bg1"/>
          </a:solidFill>
        </p:spPr>
        <p:txBody>
          <a:bodyPr wrap="square" rtlCol="0">
            <a:spAutoFit/>
          </a:bodyPr>
          <a:lstStyle/>
          <a:p>
            <a:pPr algn="ctr"/>
            <a:r>
              <a:rPr lang="el-GR" sz="2400" b="1" dirty="0">
                <a:solidFill>
                  <a:srgbClr val="0070C0"/>
                </a:solidFill>
              </a:rPr>
              <a:t>σοκολάτα</a:t>
            </a:r>
            <a:endParaRPr lang="it-IT" b="1" dirty="0">
              <a:solidFill>
                <a:srgbClr val="0070C0"/>
              </a:solidFill>
            </a:endParaRPr>
          </a:p>
        </p:txBody>
      </p:sp>
      <p:sp>
        <p:nvSpPr>
          <p:cNvPr id="24" name="CasellaDiTesto 23">
            <a:extLst>
              <a:ext uri="{FF2B5EF4-FFF2-40B4-BE49-F238E27FC236}">
                <a16:creationId xmlns:a16="http://schemas.microsoft.com/office/drawing/2014/main" id="{93CAC377-585E-4584-B758-99E92D0A3711}"/>
              </a:ext>
            </a:extLst>
          </p:cNvPr>
          <p:cNvSpPr txBox="1"/>
          <p:nvPr/>
        </p:nvSpPr>
        <p:spPr>
          <a:xfrm>
            <a:off x="1358662" y="5258037"/>
            <a:ext cx="1975945" cy="461665"/>
          </a:xfrm>
          <a:prstGeom prst="rect">
            <a:avLst/>
          </a:prstGeom>
          <a:solidFill>
            <a:schemeClr val="bg1"/>
          </a:solidFill>
        </p:spPr>
        <p:txBody>
          <a:bodyPr wrap="square" rtlCol="0">
            <a:spAutoFit/>
          </a:bodyPr>
          <a:lstStyle/>
          <a:p>
            <a:pPr algn="ctr"/>
            <a:r>
              <a:rPr lang="el-GR" sz="2400" b="1" dirty="0">
                <a:solidFill>
                  <a:srgbClr val="0070C0"/>
                </a:solidFill>
              </a:rPr>
              <a:t>γαριδάκια</a:t>
            </a:r>
            <a:endParaRPr lang="it-IT" b="1" dirty="0">
              <a:solidFill>
                <a:srgbClr val="0070C0"/>
              </a:solidFill>
            </a:endParaRPr>
          </a:p>
        </p:txBody>
      </p:sp>
      <p:sp>
        <p:nvSpPr>
          <p:cNvPr id="29" name="CasellaDiTesto 28">
            <a:extLst>
              <a:ext uri="{FF2B5EF4-FFF2-40B4-BE49-F238E27FC236}">
                <a16:creationId xmlns:a16="http://schemas.microsoft.com/office/drawing/2014/main" id="{4BD5B33E-6A95-43BD-A510-A7F3521CA0D7}"/>
              </a:ext>
            </a:extLst>
          </p:cNvPr>
          <p:cNvSpPr txBox="1"/>
          <p:nvPr/>
        </p:nvSpPr>
        <p:spPr>
          <a:xfrm>
            <a:off x="3867787" y="5227557"/>
            <a:ext cx="1975945" cy="461665"/>
          </a:xfrm>
          <a:prstGeom prst="rect">
            <a:avLst/>
          </a:prstGeom>
          <a:solidFill>
            <a:schemeClr val="bg1"/>
          </a:solidFill>
        </p:spPr>
        <p:txBody>
          <a:bodyPr wrap="square" rtlCol="0">
            <a:spAutoFit/>
          </a:bodyPr>
          <a:lstStyle/>
          <a:p>
            <a:pPr algn="ctr"/>
            <a:r>
              <a:rPr lang="el-GR" sz="2400" b="1" dirty="0">
                <a:solidFill>
                  <a:srgbClr val="0070C0"/>
                </a:solidFill>
              </a:rPr>
              <a:t>παγωτό</a:t>
            </a:r>
            <a:endParaRPr lang="it-IT" b="1" dirty="0">
              <a:solidFill>
                <a:srgbClr val="0070C0"/>
              </a:solidFill>
            </a:endParaRPr>
          </a:p>
        </p:txBody>
      </p:sp>
      <p:sp>
        <p:nvSpPr>
          <p:cNvPr id="30" name="CasellaDiTesto 29">
            <a:extLst>
              <a:ext uri="{FF2B5EF4-FFF2-40B4-BE49-F238E27FC236}">
                <a16:creationId xmlns:a16="http://schemas.microsoft.com/office/drawing/2014/main" id="{0AC32C6D-101A-4715-BBB4-3ED921E9F095}"/>
              </a:ext>
            </a:extLst>
          </p:cNvPr>
          <p:cNvSpPr txBox="1"/>
          <p:nvPr/>
        </p:nvSpPr>
        <p:spPr>
          <a:xfrm>
            <a:off x="6402366" y="5183699"/>
            <a:ext cx="1975945" cy="461665"/>
          </a:xfrm>
          <a:prstGeom prst="rect">
            <a:avLst/>
          </a:prstGeom>
          <a:solidFill>
            <a:schemeClr val="bg1"/>
          </a:solidFill>
        </p:spPr>
        <p:txBody>
          <a:bodyPr wrap="square" rtlCol="0">
            <a:spAutoFit/>
          </a:bodyPr>
          <a:lstStyle/>
          <a:p>
            <a:pPr algn="ctr"/>
            <a:r>
              <a:rPr lang="el-GR" sz="2400" b="1" dirty="0">
                <a:solidFill>
                  <a:srgbClr val="0070C0"/>
                </a:solidFill>
              </a:rPr>
              <a:t>μπίρα</a:t>
            </a:r>
            <a:endParaRPr lang="it-IT" b="1" dirty="0">
              <a:solidFill>
                <a:srgbClr val="0070C0"/>
              </a:solidFill>
            </a:endParaRPr>
          </a:p>
        </p:txBody>
      </p:sp>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4">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sp>
        <p:nvSpPr>
          <p:cNvPr id="31" name="CasellaDiTesto 30">
            <a:extLst>
              <a:ext uri="{FF2B5EF4-FFF2-40B4-BE49-F238E27FC236}">
                <a16:creationId xmlns:a16="http://schemas.microsoft.com/office/drawing/2014/main" id="{61BB17E3-EC96-4488-98AC-10F0286D431E}"/>
              </a:ext>
            </a:extLst>
          </p:cNvPr>
          <p:cNvSpPr txBox="1"/>
          <p:nvPr/>
        </p:nvSpPr>
        <p:spPr>
          <a:xfrm>
            <a:off x="8736622" y="5197554"/>
            <a:ext cx="1975945" cy="461665"/>
          </a:xfrm>
          <a:prstGeom prst="rect">
            <a:avLst/>
          </a:prstGeom>
          <a:solidFill>
            <a:schemeClr val="bg1"/>
          </a:solidFill>
        </p:spPr>
        <p:txBody>
          <a:bodyPr wrap="square" rtlCol="0">
            <a:spAutoFit/>
          </a:bodyPr>
          <a:lstStyle/>
          <a:p>
            <a:pPr algn="ctr"/>
            <a:r>
              <a:rPr lang="el-GR" sz="2400" b="1" dirty="0">
                <a:solidFill>
                  <a:srgbClr val="0070C0"/>
                </a:solidFill>
              </a:rPr>
              <a:t>περιοδικό</a:t>
            </a:r>
            <a:endParaRPr lang="it-IT" b="1" dirty="0">
              <a:solidFill>
                <a:srgbClr val="0070C0"/>
              </a:solidFill>
            </a:endParaRPr>
          </a:p>
        </p:txBody>
      </p:sp>
    </p:spTree>
    <p:extLst>
      <p:ext uri="{BB962C8B-B14F-4D97-AF65-F5344CB8AC3E}">
        <p14:creationId xmlns:p14="http://schemas.microsoft.com/office/powerpoint/2010/main" val="22552576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6" name="CasellaDiTesto 15">
            <a:extLst>
              <a:ext uri="{FF2B5EF4-FFF2-40B4-BE49-F238E27FC236}">
                <a16:creationId xmlns:a16="http://schemas.microsoft.com/office/drawing/2014/main" id="{DD99A60C-4D1C-4F4E-BF8C-A3137AB57FA3}"/>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pic>
        <p:nvPicPr>
          <p:cNvPr id="4" name="Immagine 3">
            <a:extLst>
              <a:ext uri="{FF2B5EF4-FFF2-40B4-BE49-F238E27FC236}">
                <a16:creationId xmlns:a16="http://schemas.microsoft.com/office/drawing/2014/main" id="{0F99E3D2-3D01-1B53-A2A5-94729CB2F0B4}"/>
              </a:ext>
            </a:extLst>
          </p:cNvPr>
          <p:cNvPicPr>
            <a:picLocks noChangeAspect="1"/>
          </p:cNvPicPr>
          <p:nvPr/>
        </p:nvPicPr>
        <p:blipFill>
          <a:blip r:embed="rId4"/>
          <a:stretch>
            <a:fillRect/>
          </a:stretch>
        </p:blipFill>
        <p:spPr>
          <a:xfrm>
            <a:off x="3342640" y="335280"/>
            <a:ext cx="5506720" cy="5506720"/>
          </a:xfrm>
          <a:prstGeom prst="rect">
            <a:avLst/>
          </a:prstGeom>
        </p:spPr>
      </p:pic>
    </p:spTree>
    <p:extLst>
      <p:ext uri="{BB962C8B-B14F-4D97-AF65-F5344CB8AC3E}">
        <p14:creationId xmlns:p14="http://schemas.microsoft.com/office/powerpoint/2010/main" val="6356539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24" name="CasellaDiTesto 23">
            <a:extLst>
              <a:ext uri="{FF2B5EF4-FFF2-40B4-BE49-F238E27FC236}">
                <a16:creationId xmlns:a16="http://schemas.microsoft.com/office/drawing/2014/main" id="{CF29C1D0-3113-48C6-A5AE-E655A13FB8BE}"/>
              </a:ext>
            </a:extLst>
          </p:cNvPr>
          <p:cNvSpPr txBox="1"/>
          <p:nvPr/>
        </p:nvSpPr>
        <p:spPr>
          <a:xfrm>
            <a:off x="3051704" y="0"/>
            <a:ext cx="9140296" cy="646331"/>
          </a:xfrm>
          <a:prstGeom prst="rect">
            <a:avLst/>
          </a:prstGeom>
          <a:noFill/>
        </p:spPr>
        <p:txBody>
          <a:bodyPr wrap="square" rtlCol="0">
            <a:spAutoFit/>
          </a:bodyPr>
          <a:lstStyle/>
          <a:p>
            <a:pPr algn="r"/>
            <a:r>
              <a:rPr lang="it-IT" sz="3600" b="1" dirty="0">
                <a:solidFill>
                  <a:srgbClr val="C00000"/>
                </a:solidFill>
              </a:rPr>
              <a:t>SYLLABLES AND WORD STRESS</a:t>
            </a:r>
          </a:p>
        </p:txBody>
      </p:sp>
      <p:sp>
        <p:nvSpPr>
          <p:cNvPr id="2" name="CasellaDiTesto 1">
            <a:extLst>
              <a:ext uri="{FF2B5EF4-FFF2-40B4-BE49-F238E27FC236}">
                <a16:creationId xmlns:a16="http://schemas.microsoft.com/office/drawing/2014/main" id="{4A7C4D21-4F30-4EB5-9D71-C60A577636E9}"/>
              </a:ext>
            </a:extLst>
          </p:cNvPr>
          <p:cNvSpPr txBox="1"/>
          <p:nvPr/>
        </p:nvSpPr>
        <p:spPr>
          <a:xfrm>
            <a:off x="598166" y="1242986"/>
            <a:ext cx="10995667" cy="4729949"/>
          </a:xfrm>
          <a:prstGeom prst="rect">
            <a:avLst/>
          </a:prstGeom>
          <a:noFill/>
        </p:spPr>
        <p:txBody>
          <a:bodyPr wrap="square" rtlCol="0">
            <a:spAutoFit/>
          </a:bodyPr>
          <a:lstStyle/>
          <a:p>
            <a:pPr lvl="0" algn="just">
              <a:lnSpc>
                <a:spcPct val="107000"/>
              </a:lnSpc>
              <a:spcAft>
                <a:spcPts val="800"/>
              </a:spcAft>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4. A single consonant positioned between two vowels (or at the beginning of a word, followed by a vowel), forms a syllable with the second vowel (the one that follows): e.g.</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έ-</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λα</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κα-</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πέ</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λο</a:t>
            </a:r>
            <a:endPar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algn="just">
              <a:lnSpc>
                <a:spcPct val="107000"/>
              </a:lnSpc>
              <a:spcAft>
                <a:spcPts val="800"/>
              </a:spcAft>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5. Two consonants positioned between two vowels (or at the beginning of a word, followed by a vowel) form a syllable with the second vowel (the one that follows) only if there are existing Greek words that start with that combination of consonants: e.g.  </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κά-</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στ</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α</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-νο </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(there are Greek words starting with στ, like for instance the word </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στά</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ση, therefore the syllable </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στα</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can be formed without separating σ and τ)</a:t>
            </a:r>
            <a:endParaRPr lang="en-GB" sz="2800" b="1"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a:tabLst>
                <a:tab pos="457200" algn="l"/>
              </a:tabLst>
            </a:pPr>
            <a:endPar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61406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24" name="CasellaDiTesto 23">
            <a:extLst>
              <a:ext uri="{FF2B5EF4-FFF2-40B4-BE49-F238E27FC236}">
                <a16:creationId xmlns:a16="http://schemas.microsoft.com/office/drawing/2014/main" id="{CF29C1D0-3113-48C6-A5AE-E655A13FB8BE}"/>
              </a:ext>
            </a:extLst>
          </p:cNvPr>
          <p:cNvSpPr txBox="1"/>
          <p:nvPr/>
        </p:nvSpPr>
        <p:spPr>
          <a:xfrm>
            <a:off x="3051704" y="0"/>
            <a:ext cx="9140296" cy="646331"/>
          </a:xfrm>
          <a:prstGeom prst="rect">
            <a:avLst/>
          </a:prstGeom>
          <a:noFill/>
        </p:spPr>
        <p:txBody>
          <a:bodyPr wrap="square" rtlCol="0">
            <a:spAutoFit/>
          </a:bodyPr>
          <a:lstStyle/>
          <a:p>
            <a:pPr algn="r"/>
            <a:r>
              <a:rPr lang="it-IT" sz="3600" b="1" dirty="0">
                <a:solidFill>
                  <a:srgbClr val="C00000"/>
                </a:solidFill>
              </a:rPr>
              <a:t>SYLLABLES AND WORD STRESS</a:t>
            </a:r>
          </a:p>
        </p:txBody>
      </p:sp>
      <p:sp>
        <p:nvSpPr>
          <p:cNvPr id="2" name="CasellaDiTesto 1">
            <a:extLst>
              <a:ext uri="{FF2B5EF4-FFF2-40B4-BE49-F238E27FC236}">
                <a16:creationId xmlns:a16="http://schemas.microsoft.com/office/drawing/2014/main" id="{4A7C4D21-4F30-4EB5-9D71-C60A577636E9}"/>
              </a:ext>
            </a:extLst>
          </p:cNvPr>
          <p:cNvSpPr txBox="1"/>
          <p:nvPr/>
        </p:nvSpPr>
        <p:spPr>
          <a:xfrm>
            <a:off x="598166" y="646331"/>
            <a:ext cx="10995667" cy="5348324"/>
          </a:xfrm>
          <a:prstGeom prst="rect">
            <a:avLst/>
          </a:prstGeom>
          <a:noFill/>
        </p:spPr>
        <p:txBody>
          <a:bodyPr wrap="square" rtlCol="0">
            <a:spAutoFit/>
          </a:bodyPr>
          <a:lstStyle/>
          <a:p>
            <a:pPr marL="342900" lvl="0" indent="-342900" algn="just">
              <a:lnSpc>
                <a:spcPct val="107000"/>
              </a:lnSpc>
              <a:spcAft>
                <a:spcPts val="800"/>
              </a:spcAft>
              <a:buFont typeface="+mj-lt"/>
              <a:buAutoNum type="arabicPeriod" startAt="6"/>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Three or more consonants positioned between two vowels (or at the beginning of a word, followed by a vowel) form a syllable all together with the second vowel (the one that follows) only if there are existing Greek words that start with that combination of consonants (or at least with the first two of them): </a:t>
            </a:r>
          </a:p>
          <a:p>
            <a:pPr lvl="0" algn="just">
              <a:lnSpc>
                <a:spcPct val="107000"/>
              </a:lnSpc>
              <a:spcAft>
                <a:spcPts val="800"/>
              </a:spcAft>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e.g. </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κά-</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στρο</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(there are Greek words starting with </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στρ</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like for instance the word </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στρ</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οφή</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therefore the syllable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στρο</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can be formed without separating σ, τ and ρ);</a:t>
            </a:r>
          </a:p>
          <a:p>
            <a:pPr lvl="0" algn="just">
              <a:lnSpc>
                <a:spcPct val="107000"/>
              </a:lnSpc>
              <a:spcAft>
                <a:spcPts val="800"/>
              </a:spcAft>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e.g.  </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ε-</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χθρός</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(there are Greek words starting with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χθ</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like for instance the word </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χθ</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ες</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therefore the syllable </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χθ</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ρός</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can be formed without separating χ and θ).</a:t>
            </a:r>
          </a:p>
        </p:txBody>
      </p:sp>
    </p:spTree>
    <p:extLst>
      <p:ext uri="{BB962C8B-B14F-4D97-AF65-F5344CB8AC3E}">
        <p14:creationId xmlns:p14="http://schemas.microsoft.com/office/powerpoint/2010/main" val="3474654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24" name="CasellaDiTesto 23">
            <a:extLst>
              <a:ext uri="{FF2B5EF4-FFF2-40B4-BE49-F238E27FC236}">
                <a16:creationId xmlns:a16="http://schemas.microsoft.com/office/drawing/2014/main" id="{CF29C1D0-3113-48C6-A5AE-E655A13FB8BE}"/>
              </a:ext>
            </a:extLst>
          </p:cNvPr>
          <p:cNvSpPr txBox="1"/>
          <p:nvPr/>
        </p:nvSpPr>
        <p:spPr>
          <a:xfrm>
            <a:off x="3051704" y="0"/>
            <a:ext cx="9140296" cy="646331"/>
          </a:xfrm>
          <a:prstGeom prst="rect">
            <a:avLst/>
          </a:prstGeom>
          <a:noFill/>
        </p:spPr>
        <p:txBody>
          <a:bodyPr wrap="square" rtlCol="0">
            <a:spAutoFit/>
          </a:bodyPr>
          <a:lstStyle/>
          <a:p>
            <a:pPr algn="r"/>
            <a:r>
              <a:rPr lang="it-IT" sz="3600" b="1" dirty="0">
                <a:solidFill>
                  <a:srgbClr val="C00000"/>
                </a:solidFill>
              </a:rPr>
              <a:t>SYLLABLES AND WORD STRESS</a:t>
            </a:r>
          </a:p>
        </p:txBody>
      </p:sp>
      <p:sp>
        <p:nvSpPr>
          <p:cNvPr id="2" name="CasellaDiTesto 1">
            <a:extLst>
              <a:ext uri="{FF2B5EF4-FFF2-40B4-BE49-F238E27FC236}">
                <a16:creationId xmlns:a16="http://schemas.microsoft.com/office/drawing/2014/main" id="{4A7C4D21-4F30-4EB5-9D71-C60A577636E9}"/>
              </a:ext>
            </a:extLst>
          </p:cNvPr>
          <p:cNvSpPr txBox="1"/>
          <p:nvPr/>
        </p:nvSpPr>
        <p:spPr>
          <a:xfrm>
            <a:off x="598166" y="803021"/>
            <a:ext cx="10995667" cy="3778791"/>
          </a:xfrm>
          <a:prstGeom prst="rect">
            <a:avLst/>
          </a:prstGeom>
          <a:noFill/>
        </p:spPr>
        <p:txBody>
          <a:bodyPr wrap="square" rtlCol="0">
            <a:spAutoFit/>
          </a:bodyPr>
          <a:lstStyle/>
          <a:p>
            <a:pPr lvl="0" algn="just">
              <a:lnSpc>
                <a:spcPct val="107000"/>
              </a:lnSpc>
              <a:spcAft>
                <a:spcPts val="800"/>
              </a:spcAft>
              <a:tabLst>
                <a:tab pos="457200" algn="l"/>
              </a:tabLst>
            </a:pPr>
            <a:endParaRPr lang="en-GB" sz="2000" b="1" dirty="0">
              <a:solidFill>
                <a:srgbClr val="0070C0"/>
              </a:solidFill>
              <a:latin typeface="Calibri" panose="020F0502020204030204" pitchFamily="34" charset="0"/>
              <a:ea typeface="Times New Roman" panose="02020603050405020304" pitchFamily="18" charset="0"/>
              <a:cs typeface="Calibri" panose="020F0502020204030204" pitchFamily="34" charset="0"/>
            </a:endParaRPr>
          </a:p>
          <a:p>
            <a:pPr lvl="0" algn="just">
              <a:lnSpc>
                <a:spcPct val="107000"/>
              </a:lnSpc>
              <a:spcAft>
                <a:spcPts val="800"/>
              </a:spcAft>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Otherwise, the consonant cluster is broken down, and the first consonant of the consonant cluster is included in the previous syllable: </a:t>
            </a:r>
          </a:p>
          <a:p>
            <a:pPr lvl="0" algn="just">
              <a:lnSpc>
                <a:spcPct val="107000"/>
              </a:lnSpc>
              <a:spcAft>
                <a:spcPts val="800"/>
              </a:spcAft>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e.g. </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ά</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ν-θρ</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ω</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-π</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ος</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(there is no Greek word that starts with the combination of </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νθρ</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therefore </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ν</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is separated from </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θρ</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ν</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is included in the previous syllable </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άν</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while </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θρ</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are forming the syllable that follows, i.e. </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θρω</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a:t>
            </a:r>
            <a:endParaRPr lang="en-GB" sz="2800" b="1"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lvl="0" algn="just">
              <a:lnSpc>
                <a:spcPct val="107000"/>
              </a:lnSpc>
              <a:spcAft>
                <a:spcPts val="800"/>
              </a:spcAft>
              <a:tabLst>
                <a:tab pos="457200" algn="l"/>
              </a:tabLst>
            </a:pPr>
            <a:endPar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229246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22" name="CasellaDiTesto 21">
            <a:extLst>
              <a:ext uri="{FF2B5EF4-FFF2-40B4-BE49-F238E27FC236}">
                <a16:creationId xmlns:a16="http://schemas.microsoft.com/office/drawing/2014/main" id="{A6D17053-E621-409C-864C-BCB53AE92FBF}"/>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
        <p:nvSpPr>
          <p:cNvPr id="24" name="CasellaDiTesto 23">
            <a:extLst>
              <a:ext uri="{FF2B5EF4-FFF2-40B4-BE49-F238E27FC236}">
                <a16:creationId xmlns:a16="http://schemas.microsoft.com/office/drawing/2014/main" id="{CF29C1D0-3113-48C6-A5AE-E655A13FB8BE}"/>
              </a:ext>
            </a:extLst>
          </p:cNvPr>
          <p:cNvSpPr txBox="1"/>
          <p:nvPr/>
        </p:nvSpPr>
        <p:spPr>
          <a:xfrm>
            <a:off x="3051704" y="0"/>
            <a:ext cx="9140296" cy="646331"/>
          </a:xfrm>
          <a:prstGeom prst="rect">
            <a:avLst/>
          </a:prstGeom>
          <a:noFill/>
        </p:spPr>
        <p:txBody>
          <a:bodyPr wrap="square" rtlCol="0">
            <a:spAutoFit/>
          </a:bodyPr>
          <a:lstStyle/>
          <a:p>
            <a:pPr algn="r"/>
            <a:r>
              <a:rPr lang="it-IT" sz="3600" b="1" dirty="0">
                <a:solidFill>
                  <a:srgbClr val="C00000"/>
                </a:solidFill>
              </a:rPr>
              <a:t>SYLLABLES AND WORD STRESS</a:t>
            </a:r>
          </a:p>
        </p:txBody>
      </p:sp>
      <p:sp>
        <p:nvSpPr>
          <p:cNvPr id="2" name="CasellaDiTesto 1">
            <a:extLst>
              <a:ext uri="{FF2B5EF4-FFF2-40B4-BE49-F238E27FC236}">
                <a16:creationId xmlns:a16="http://schemas.microsoft.com/office/drawing/2014/main" id="{4A7C4D21-4F30-4EB5-9D71-C60A577636E9}"/>
              </a:ext>
            </a:extLst>
          </p:cNvPr>
          <p:cNvSpPr txBox="1"/>
          <p:nvPr/>
        </p:nvSpPr>
        <p:spPr>
          <a:xfrm>
            <a:off x="485706" y="1143333"/>
            <a:ext cx="11220588" cy="4371518"/>
          </a:xfrm>
          <a:prstGeom prst="rect">
            <a:avLst/>
          </a:prstGeom>
          <a:noFill/>
        </p:spPr>
        <p:txBody>
          <a:bodyPr wrap="square" rtlCol="0">
            <a:spAutoFit/>
          </a:bodyPr>
          <a:lstStyle/>
          <a:p>
            <a:pPr marL="342900" lvl="0" indent="-342900">
              <a:lnSpc>
                <a:spcPct val="107000"/>
              </a:lnSpc>
              <a:spcAft>
                <a:spcPts val="800"/>
              </a:spcAft>
              <a:buFont typeface="+mj-lt"/>
              <a:buAutoNum type="arabicPeriod" startAt="7"/>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Same-consonant couples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γγ</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λλ</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ρρ</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σσ</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etc.) are always split in two different syllables (e.g.: </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ά</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λ-λ</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ος</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θά</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ρ-ρ</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ος,φε</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γ-γ</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ά-ρι</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a:t>
            </a:r>
            <a:endParaRPr lang="en-GB" sz="2800" b="1"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startAt="7"/>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Consonant digraphs, with the exception of </a:t>
            </a:r>
            <a:r>
              <a:rPr lang="el-GR"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γγ </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(μπ,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ντ</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γκ</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τσ</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t>
            </a:r>
            <a:r>
              <a:rPr lang="en-GB" sz="2800" b="1" dirty="0" err="1">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τζ</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 are never split (e.g.: </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κα-</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μπά</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-να, πα-</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γκά</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-κι</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πά-</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ντο</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τε</a:t>
            </a:r>
            <a:r>
              <a:rPr lang="en-GB" sz="2800" b="1" u="sng"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a:t>
            </a:r>
            <a:endParaRPr lang="en-GB" sz="2800" b="1"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startAt="7"/>
              <a:tabLst>
                <a:tab pos="457200" algn="l"/>
              </a:tabLst>
            </a:pP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As a general rule, the lateral λ, trill ρ, nasal μ and ν are always separate from the consonant that follows (except, of course, the combination of μ and π and the combination of ν and τ). E.g.: </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ά</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ρ</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-μ</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α, </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ά</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μ</a:t>
            </a:r>
            <a:r>
              <a:rPr lang="en-GB" sz="2800" b="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-β</a:t>
            </a:r>
            <a:r>
              <a:rPr lang="en-GB" sz="2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ω-νας, </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έ</a:t>
            </a:r>
            <a:r>
              <a:rPr lang="en-GB" sz="2800" b="1" dirty="0" err="1">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ν-σ</a:t>
            </a:r>
            <a:r>
              <a:rPr lang="en-GB" sz="2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η-μο</a:t>
            </a:r>
            <a:r>
              <a:rPr lang="en-GB" sz="2800" b="1" dirty="0">
                <a:solidFill>
                  <a:srgbClr val="0070C0"/>
                </a:solidFill>
                <a:effectLst/>
                <a:latin typeface="Calibri" panose="020F0502020204030204" pitchFamily="34" charset="0"/>
                <a:ea typeface="Times New Roman" panose="02020603050405020304" pitchFamily="18" charset="0"/>
                <a:cs typeface="Calibri" panose="020F0502020204030204" pitchFamily="34" charset="0"/>
              </a:rPr>
              <a:t>.</a:t>
            </a:r>
            <a:endParaRPr lang="en-GB" sz="2800" b="1" dirty="0">
              <a:solidFill>
                <a:srgbClr val="0070C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mj-lt"/>
              <a:buAutoNum type="arabicPeriod" startAt="7"/>
              <a:tabLst>
                <a:tab pos="457200" algn="l"/>
              </a:tabLst>
            </a:pPr>
            <a:endParaRPr lang="en-GB" sz="1800"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92057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7" name="CasellaDiTesto 16">
            <a:extLst>
              <a:ext uri="{FF2B5EF4-FFF2-40B4-BE49-F238E27FC236}">
                <a16:creationId xmlns:a16="http://schemas.microsoft.com/office/drawing/2014/main" id="{8F2A5445-E355-4962-8797-772B97BF5A2D}"/>
              </a:ext>
            </a:extLst>
          </p:cNvPr>
          <p:cNvSpPr txBox="1"/>
          <p:nvPr/>
        </p:nvSpPr>
        <p:spPr>
          <a:xfrm>
            <a:off x="9088576" y="432574"/>
            <a:ext cx="3089559" cy="646331"/>
          </a:xfrm>
          <a:prstGeom prst="rect">
            <a:avLst/>
          </a:prstGeom>
          <a:noFill/>
        </p:spPr>
        <p:txBody>
          <a:bodyPr wrap="square" rtlCol="0">
            <a:spAutoFit/>
          </a:bodyPr>
          <a:lstStyle/>
          <a:p>
            <a:pPr algn="ctr"/>
            <a:r>
              <a:rPr lang="it-IT" sz="3600" b="1" dirty="0">
                <a:solidFill>
                  <a:srgbClr val="0070C0"/>
                </a:solidFill>
              </a:rPr>
              <a:t>SOME HISTORY</a:t>
            </a:r>
          </a:p>
        </p:txBody>
      </p:sp>
      <p:sp>
        <p:nvSpPr>
          <p:cNvPr id="16" name="CasellaDiTesto 15">
            <a:extLst>
              <a:ext uri="{FF2B5EF4-FFF2-40B4-BE49-F238E27FC236}">
                <a16:creationId xmlns:a16="http://schemas.microsoft.com/office/drawing/2014/main" id="{DD4DB908-2F48-4EF6-AFBD-0D96670EC551}"/>
              </a:ext>
            </a:extLst>
          </p:cNvPr>
          <p:cNvSpPr txBox="1"/>
          <p:nvPr/>
        </p:nvSpPr>
        <p:spPr>
          <a:xfrm>
            <a:off x="357836" y="548818"/>
            <a:ext cx="9799213" cy="5940088"/>
          </a:xfrm>
          <a:prstGeom prst="rect">
            <a:avLst/>
          </a:prstGeom>
          <a:noFill/>
        </p:spPr>
        <p:txBody>
          <a:bodyPr wrap="square" rtlCol="0">
            <a:spAutoFit/>
          </a:bodyPr>
          <a:lstStyle/>
          <a:p>
            <a:pPr marL="457200" indent="-457200">
              <a:buFont typeface="Arial" panose="020B0604020202020204" pitchFamily="34" charset="0"/>
              <a:buChar char="•"/>
            </a:pPr>
            <a:r>
              <a:rPr lang="it-IT" sz="2800" b="1" dirty="0">
                <a:solidFill>
                  <a:srgbClr val="0070C0"/>
                </a:solidFill>
              </a:rPr>
              <a:t>8th – 5th </a:t>
            </a:r>
            <a:r>
              <a:rPr lang="it-IT" sz="2800" b="1" dirty="0" err="1">
                <a:solidFill>
                  <a:srgbClr val="0070C0"/>
                </a:solidFill>
              </a:rPr>
              <a:t>century</a:t>
            </a:r>
            <a:r>
              <a:rPr lang="it-IT" sz="2800" b="1" dirty="0">
                <a:solidFill>
                  <a:srgbClr val="0070C0"/>
                </a:solidFill>
              </a:rPr>
              <a:t> BC </a:t>
            </a:r>
            <a:r>
              <a:rPr lang="it-IT" sz="2800" b="1" dirty="0">
                <a:solidFill>
                  <a:srgbClr val="0070C0"/>
                </a:solidFill>
                <a:sym typeface="Wingdings" panose="05000000000000000000" pitchFamily="2" charset="2"/>
              </a:rPr>
              <a:t> CAPITALS</a:t>
            </a:r>
          </a:p>
          <a:p>
            <a:endParaRPr lang="it-IT" sz="2800" b="1" dirty="0">
              <a:solidFill>
                <a:srgbClr val="0070C0"/>
              </a:solidFill>
              <a:sym typeface="Wingdings" panose="05000000000000000000" pitchFamily="2" charset="2"/>
            </a:endParaRPr>
          </a:p>
          <a:p>
            <a:r>
              <a:rPr lang="it-IT" sz="2800" b="1" dirty="0">
                <a:solidFill>
                  <a:srgbClr val="0070C0"/>
                </a:solidFill>
              </a:rPr>
              <a:t>	</a:t>
            </a:r>
          </a:p>
          <a:p>
            <a:endParaRPr lang="it-IT" sz="2800" b="1" dirty="0">
              <a:solidFill>
                <a:srgbClr val="0070C0"/>
              </a:solidFill>
            </a:endParaRPr>
          </a:p>
          <a:p>
            <a:endParaRPr lang="it-IT" sz="2800" b="1" dirty="0">
              <a:solidFill>
                <a:srgbClr val="0070C0"/>
              </a:solidFill>
            </a:endParaRPr>
          </a:p>
          <a:p>
            <a:endParaRPr lang="it-IT" sz="2800" b="1" dirty="0">
              <a:solidFill>
                <a:srgbClr val="0070C0"/>
              </a:solidFill>
            </a:endParaRPr>
          </a:p>
          <a:p>
            <a:endParaRPr lang="it-IT" sz="2800" b="1" dirty="0">
              <a:solidFill>
                <a:srgbClr val="0070C0"/>
              </a:solidFill>
            </a:endParaRPr>
          </a:p>
          <a:p>
            <a:endParaRPr lang="it-IT" sz="2800" b="1" dirty="0">
              <a:solidFill>
                <a:srgbClr val="0070C0"/>
              </a:solidFill>
            </a:endParaRPr>
          </a:p>
          <a:p>
            <a:endParaRPr lang="it-IT" sz="2800" b="1" dirty="0">
              <a:solidFill>
                <a:srgbClr val="0070C0"/>
              </a:solidFill>
            </a:endParaRPr>
          </a:p>
          <a:p>
            <a:endParaRPr lang="it-IT" sz="2800" b="1" dirty="0">
              <a:solidFill>
                <a:srgbClr val="0070C0"/>
              </a:solidFill>
            </a:endParaRPr>
          </a:p>
          <a:p>
            <a:pPr marL="457200" indent="-457200">
              <a:buFont typeface="Arial" panose="020B0604020202020204" pitchFamily="34" charset="0"/>
              <a:buChar char="•"/>
            </a:pPr>
            <a:r>
              <a:rPr lang="it-IT" sz="2800" b="1" dirty="0" err="1">
                <a:solidFill>
                  <a:srgbClr val="0070C0"/>
                </a:solidFill>
              </a:rPr>
              <a:t>Classical</a:t>
            </a:r>
            <a:r>
              <a:rPr lang="it-IT" sz="2800" b="1" dirty="0">
                <a:solidFill>
                  <a:srgbClr val="0070C0"/>
                </a:solidFill>
              </a:rPr>
              <a:t> </a:t>
            </a:r>
            <a:r>
              <a:rPr lang="it-IT" sz="2800" b="1" dirty="0" err="1">
                <a:solidFill>
                  <a:srgbClr val="0070C0"/>
                </a:solidFill>
              </a:rPr>
              <a:t>Period</a:t>
            </a:r>
            <a:r>
              <a:rPr lang="it-IT" sz="2800" b="1" dirty="0">
                <a:solidFill>
                  <a:srgbClr val="0070C0"/>
                </a:solidFill>
              </a:rPr>
              <a:t> (5th and 4th </a:t>
            </a:r>
            <a:r>
              <a:rPr lang="it-IT" sz="2800" b="1" dirty="0" err="1">
                <a:solidFill>
                  <a:srgbClr val="0070C0"/>
                </a:solidFill>
              </a:rPr>
              <a:t>century</a:t>
            </a:r>
            <a:r>
              <a:rPr lang="it-IT" sz="2800" b="1" dirty="0">
                <a:solidFill>
                  <a:srgbClr val="0070C0"/>
                </a:solidFill>
              </a:rPr>
              <a:t> BC) </a:t>
            </a:r>
            <a:r>
              <a:rPr lang="it-IT" sz="2800" b="1" dirty="0">
                <a:solidFill>
                  <a:srgbClr val="0070C0"/>
                </a:solidFill>
                <a:sym typeface="Wingdings" panose="05000000000000000000" pitchFamily="2" charset="2"/>
              </a:rPr>
              <a:t> </a:t>
            </a:r>
            <a:r>
              <a:rPr lang="it-IT" sz="2800" b="1" dirty="0" err="1">
                <a:solidFill>
                  <a:srgbClr val="0070C0"/>
                </a:solidFill>
                <a:sym typeface="Wingdings" panose="05000000000000000000" pitchFamily="2" charset="2"/>
              </a:rPr>
              <a:t>Introduction</a:t>
            </a:r>
            <a:r>
              <a:rPr lang="it-IT" sz="2800" b="1" dirty="0">
                <a:solidFill>
                  <a:srgbClr val="0070C0"/>
                </a:solidFill>
                <a:sym typeface="Wingdings" panose="05000000000000000000" pitchFamily="2" charset="2"/>
              </a:rPr>
              <a:t> of rough and </a:t>
            </a:r>
            <a:r>
              <a:rPr lang="it-IT" sz="2800" b="1" dirty="0" err="1">
                <a:solidFill>
                  <a:srgbClr val="0070C0"/>
                </a:solidFill>
                <a:sym typeface="Wingdings" panose="05000000000000000000" pitchFamily="2" charset="2"/>
              </a:rPr>
              <a:t>smooth</a:t>
            </a:r>
            <a:r>
              <a:rPr lang="it-IT" sz="2800" b="1" dirty="0">
                <a:solidFill>
                  <a:srgbClr val="0070C0"/>
                </a:solidFill>
                <a:sym typeface="Wingdings" panose="05000000000000000000" pitchFamily="2" charset="2"/>
              </a:rPr>
              <a:t> </a:t>
            </a:r>
            <a:r>
              <a:rPr lang="it-IT" sz="2800" b="1" dirty="0" err="1">
                <a:solidFill>
                  <a:srgbClr val="0070C0"/>
                </a:solidFill>
                <a:sym typeface="Wingdings" panose="05000000000000000000" pitchFamily="2" charset="2"/>
              </a:rPr>
              <a:t>breathings</a:t>
            </a:r>
            <a:r>
              <a:rPr lang="it-IT" sz="2800" b="1" dirty="0">
                <a:solidFill>
                  <a:srgbClr val="0070C0"/>
                </a:solidFill>
                <a:sym typeface="Wingdings" panose="05000000000000000000" pitchFamily="2" charset="2"/>
              </a:rPr>
              <a:t> (</a:t>
            </a:r>
            <a:r>
              <a:rPr lang="el-GR" sz="2800" b="1" dirty="0">
                <a:solidFill>
                  <a:srgbClr val="0070C0"/>
                </a:solidFill>
                <a:sym typeface="Wingdings" panose="05000000000000000000" pitchFamily="2" charset="2"/>
              </a:rPr>
              <a:t>η </a:t>
            </a:r>
            <a:r>
              <a:rPr lang="it-IT" sz="2800" b="1" dirty="0" err="1">
                <a:solidFill>
                  <a:srgbClr val="0070C0"/>
                </a:solidFill>
                <a:sym typeface="Wingdings" panose="05000000000000000000" pitchFamily="2" charset="2"/>
              </a:rPr>
              <a:t>is</a:t>
            </a:r>
            <a:r>
              <a:rPr lang="it-IT" sz="2800" b="1" dirty="0">
                <a:solidFill>
                  <a:srgbClr val="0070C0"/>
                </a:solidFill>
                <a:sym typeface="Wingdings" panose="05000000000000000000" pitchFamily="2" charset="2"/>
              </a:rPr>
              <a:t> </a:t>
            </a:r>
            <a:r>
              <a:rPr lang="it-IT" sz="2800" b="1" dirty="0" err="1">
                <a:solidFill>
                  <a:srgbClr val="0070C0"/>
                </a:solidFill>
                <a:sym typeface="Wingdings" panose="05000000000000000000" pitchFamily="2" charset="2"/>
              </a:rPr>
              <a:t>pronounced</a:t>
            </a:r>
            <a:r>
              <a:rPr lang="it-IT" sz="2800" b="1" dirty="0">
                <a:solidFill>
                  <a:srgbClr val="0070C0"/>
                </a:solidFill>
                <a:sym typeface="Wingdings" panose="05000000000000000000" pitchFamily="2" charset="2"/>
              </a:rPr>
              <a:t> </a:t>
            </a:r>
            <a:r>
              <a:rPr lang="it-IT" sz="2800" b="1" dirty="0" err="1">
                <a:solidFill>
                  <a:srgbClr val="0070C0"/>
                </a:solidFill>
                <a:sym typeface="Wingdings" panose="05000000000000000000" pitchFamily="2" charset="2"/>
              </a:rPr>
              <a:t>as</a:t>
            </a:r>
            <a:r>
              <a:rPr lang="it-IT" sz="2800" b="1" dirty="0">
                <a:solidFill>
                  <a:srgbClr val="0070C0"/>
                </a:solidFill>
                <a:sym typeface="Wingdings" panose="05000000000000000000" pitchFamily="2" charset="2"/>
              </a:rPr>
              <a:t> a long /ɛː/</a:t>
            </a:r>
            <a:r>
              <a:rPr lang="it-IT" sz="2800" b="1" dirty="0">
                <a:solidFill>
                  <a:srgbClr val="0070C0"/>
                </a:solidFill>
              </a:rPr>
              <a:t>)</a:t>
            </a:r>
          </a:p>
          <a:p>
            <a:endParaRPr lang="en-GB" sz="4400" b="1" dirty="0">
              <a:solidFill>
                <a:srgbClr val="0070C0"/>
              </a:solidFill>
            </a:endParaRPr>
          </a:p>
        </p:txBody>
      </p:sp>
      <p:pic>
        <p:nvPicPr>
          <p:cNvPr id="5" name="Immagine 4">
            <a:extLst>
              <a:ext uri="{FF2B5EF4-FFF2-40B4-BE49-F238E27FC236}">
                <a16:creationId xmlns:a16="http://schemas.microsoft.com/office/drawing/2014/main" id="{ACFB6AE6-7970-4AAB-833C-337E1F58894A}"/>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8511730" y="2436488"/>
            <a:ext cx="937128" cy="1192495"/>
          </a:xfrm>
          <a:prstGeom prst="rect">
            <a:avLst/>
          </a:prstGeom>
        </p:spPr>
      </p:pic>
      <p:pic>
        <p:nvPicPr>
          <p:cNvPr id="9" name="Immagine 8">
            <a:extLst>
              <a:ext uri="{FF2B5EF4-FFF2-40B4-BE49-F238E27FC236}">
                <a16:creationId xmlns:a16="http://schemas.microsoft.com/office/drawing/2014/main" id="{5AC5E75F-B842-47AA-BA05-E046D2C9F74A}"/>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94349" y="2436488"/>
            <a:ext cx="939006" cy="1194885"/>
          </a:xfrm>
          <a:prstGeom prst="rect">
            <a:avLst/>
          </a:prstGeom>
        </p:spPr>
      </p:pic>
      <p:pic>
        <p:nvPicPr>
          <p:cNvPr id="6" name="Immagine 5">
            <a:extLst>
              <a:ext uri="{FF2B5EF4-FFF2-40B4-BE49-F238E27FC236}">
                <a16:creationId xmlns:a16="http://schemas.microsoft.com/office/drawing/2014/main" id="{AABBB887-B6AF-4221-859E-904515629CA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1371" y="1078905"/>
            <a:ext cx="5520431" cy="3735995"/>
          </a:xfrm>
          <a:prstGeom prst="rect">
            <a:avLst/>
          </a:prstGeom>
          <a:effectLst>
            <a:softEdge rad="63500"/>
          </a:effectLst>
        </p:spPr>
      </p:pic>
      <p:sp>
        <p:nvSpPr>
          <p:cNvPr id="18" name="CasellaDiTesto 17">
            <a:extLst>
              <a:ext uri="{FF2B5EF4-FFF2-40B4-BE49-F238E27FC236}">
                <a16:creationId xmlns:a16="http://schemas.microsoft.com/office/drawing/2014/main" id="{7C457639-8503-437C-BB81-C6353F8897B6}"/>
              </a:ext>
            </a:extLst>
          </p:cNvPr>
          <p:cNvSpPr txBox="1"/>
          <p:nvPr/>
        </p:nvSpPr>
        <p:spPr>
          <a:xfrm>
            <a:off x="442205" y="6236301"/>
            <a:ext cx="7871478" cy="374417"/>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Tree>
    <p:extLst>
      <p:ext uri="{BB962C8B-B14F-4D97-AF65-F5344CB8AC3E}">
        <p14:creationId xmlns:p14="http://schemas.microsoft.com/office/powerpoint/2010/main" val="1755158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00"/>
                                        <p:tgtEl>
                                          <p:spTgt spid="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xEl>
                                              <p:pRg st="2" end="2"/>
                                            </p:txEl>
                                          </p:spTgt>
                                        </p:tgtEl>
                                        <p:attrNameLst>
                                          <p:attrName>style.visibility</p:attrName>
                                        </p:attrNameLst>
                                      </p:cBhvr>
                                      <p:to>
                                        <p:strVal val="visible"/>
                                      </p:to>
                                    </p:set>
                                    <p:animEffect transition="in" filter="fade">
                                      <p:cBhvr>
                                        <p:cTn id="12" dur="500"/>
                                        <p:tgtEl>
                                          <p:spTgt spid="1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6">
                                            <p:txEl>
                                              <p:pRg st="10" end="10"/>
                                            </p:txEl>
                                          </p:spTgt>
                                        </p:tgtEl>
                                        <p:attrNameLst>
                                          <p:attrName>style.visibility</p:attrName>
                                        </p:attrNameLst>
                                      </p:cBhvr>
                                      <p:to>
                                        <p:strVal val="visible"/>
                                      </p:to>
                                    </p:set>
                                    <p:animEffect transition="in" filter="fade">
                                      <p:cBhvr>
                                        <p:cTn id="17" dur="500"/>
                                        <p:tgtEl>
                                          <p:spTgt spid="16">
                                            <p:txEl>
                                              <p:pRg st="10" end="1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7" name="CasellaDiTesto 16">
            <a:extLst>
              <a:ext uri="{FF2B5EF4-FFF2-40B4-BE49-F238E27FC236}">
                <a16:creationId xmlns:a16="http://schemas.microsoft.com/office/drawing/2014/main" id="{8F2A5445-E355-4962-8797-772B97BF5A2D}"/>
              </a:ext>
            </a:extLst>
          </p:cNvPr>
          <p:cNvSpPr txBox="1"/>
          <p:nvPr/>
        </p:nvSpPr>
        <p:spPr>
          <a:xfrm>
            <a:off x="9088576" y="432574"/>
            <a:ext cx="3089559" cy="646331"/>
          </a:xfrm>
          <a:prstGeom prst="rect">
            <a:avLst/>
          </a:prstGeom>
          <a:noFill/>
        </p:spPr>
        <p:txBody>
          <a:bodyPr wrap="square" rtlCol="0">
            <a:spAutoFit/>
          </a:bodyPr>
          <a:lstStyle/>
          <a:p>
            <a:pPr algn="ctr"/>
            <a:r>
              <a:rPr lang="it-IT" sz="3600" b="1" dirty="0">
                <a:solidFill>
                  <a:srgbClr val="0070C0"/>
                </a:solidFill>
              </a:rPr>
              <a:t>SOME HISTORY</a:t>
            </a:r>
          </a:p>
        </p:txBody>
      </p:sp>
      <p:sp>
        <p:nvSpPr>
          <p:cNvPr id="16" name="CasellaDiTesto 15">
            <a:extLst>
              <a:ext uri="{FF2B5EF4-FFF2-40B4-BE49-F238E27FC236}">
                <a16:creationId xmlns:a16="http://schemas.microsoft.com/office/drawing/2014/main" id="{DD4DB908-2F48-4EF6-AFBD-0D96670EC551}"/>
              </a:ext>
            </a:extLst>
          </p:cNvPr>
          <p:cNvSpPr txBox="1"/>
          <p:nvPr/>
        </p:nvSpPr>
        <p:spPr>
          <a:xfrm>
            <a:off x="308882" y="778831"/>
            <a:ext cx="9799213" cy="3785652"/>
          </a:xfrm>
          <a:prstGeom prst="rect">
            <a:avLst/>
          </a:prstGeom>
          <a:noFill/>
        </p:spPr>
        <p:txBody>
          <a:bodyPr wrap="square" rtlCol="0">
            <a:spAutoFit/>
          </a:bodyPr>
          <a:lstStyle/>
          <a:p>
            <a:pPr marL="457200" indent="-457200">
              <a:buFont typeface="Arial" panose="020B0604020202020204" pitchFamily="34" charset="0"/>
              <a:buChar char="•"/>
            </a:pPr>
            <a:r>
              <a:rPr lang="it-IT" sz="2800" b="1" dirty="0" err="1">
                <a:solidFill>
                  <a:srgbClr val="0070C0"/>
                </a:solidFill>
              </a:rPr>
              <a:t>Hellenistic</a:t>
            </a:r>
            <a:r>
              <a:rPr lang="it-IT" sz="2800" b="1" dirty="0">
                <a:solidFill>
                  <a:srgbClr val="0070C0"/>
                </a:solidFill>
              </a:rPr>
              <a:t> </a:t>
            </a:r>
            <a:r>
              <a:rPr lang="it-IT" sz="2800" b="1" dirty="0" err="1">
                <a:solidFill>
                  <a:srgbClr val="0070C0"/>
                </a:solidFill>
              </a:rPr>
              <a:t>Period</a:t>
            </a:r>
            <a:r>
              <a:rPr lang="it-IT" sz="2800" b="1" dirty="0">
                <a:solidFill>
                  <a:srgbClr val="0070C0"/>
                </a:solidFill>
              </a:rPr>
              <a:t> (323 BC – 30 BC) </a:t>
            </a:r>
            <a:r>
              <a:rPr lang="it-IT" sz="2800" b="1" dirty="0">
                <a:solidFill>
                  <a:srgbClr val="0070C0"/>
                </a:solidFill>
                <a:sym typeface="Wingdings" panose="05000000000000000000" pitchFamily="2" charset="2"/>
              </a:rPr>
              <a:t> </a:t>
            </a:r>
            <a:r>
              <a:rPr lang="it-IT" sz="2800" b="1" dirty="0" err="1">
                <a:solidFill>
                  <a:srgbClr val="0070C0"/>
                </a:solidFill>
                <a:sym typeface="Wingdings" panose="05000000000000000000" pitchFamily="2" charset="2"/>
              </a:rPr>
              <a:t>Introduction</a:t>
            </a:r>
            <a:r>
              <a:rPr lang="it-IT" sz="2800" b="1" dirty="0">
                <a:solidFill>
                  <a:srgbClr val="0070C0"/>
                </a:solidFill>
                <a:sym typeface="Wingdings" panose="05000000000000000000" pitchFamily="2" charset="2"/>
              </a:rPr>
              <a:t> of </a:t>
            </a:r>
            <a:r>
              <a:rPr lang="it-IT" sz="2800" b="1" dirty="0" err="1">
                <a:solidFill>
                  <a:srgbClr val="0070C0"/>
                </a:solidFill>
                <a:sym typeface="Wingdings" panose="05000000000000000000" pitchFamily="2" charset="2"/>
              </a:rPr>
              <a:t>diacritics</a:t>
            </a:r>
            <a:endParaRPr lang="it-IT" sz="2800" b="1" dirty="0">
              <a:solidFill>
                <a:srgbClr val="0070C0"/>
              </a:solidFill>
              <a:sym typeface="Wingdings" panose="05000000000000000000" pitchFamily="2" charset="2"/>
            </a:endParaRPr>
          </a:p>
          <a:p>
            <a:endParaRPr lang="it-IT" sz="2800" b="1" dirty="0">
              <a:solidFill>
                <a:srgbClr val="0070C0"/>
              </a:solidFill>
              <a:sym typeface="Wingdings" panose="05000000000000000000" pitchFamily="2" charset="2"/>
            </a:endParaRPr>
          </a:p>
          <a:p>
            <a:pPr marL="457200" indent="-457200">
              <a:buFont typeface="Arial" panose="020B0604020202020204" pitchFamily="34" charset="0"/>
              <a:buChar char="•"/>
            </a:pPr>
            <a:r>
              <a:rPr lang="it-IT" sz="2800" b="1" dirty="0" err="1">
                <a:solidFill>
                  <a:srgbClr val="0070C0"/>
                </a:solidFill>
                <a:sym typeface="Wingdings" panose="05000000000000000000" pitchFamily="2" charset="2"/>
              </a:rPr>
              <a:t>Byzantine</a:t>
            </a:r>
            <a:r>
              <a:rPr lang="it-IT" sz="2800" b="1" dirty="0">
                <a:solidFill>
                  <a:srgbClr val="0070C0"/>
                </a:solidFill>
                <a:sym typeface="Wingdings" panose="05000000000000000000" pitchFamily="2" charset="2"/>
              </a:rPr>
              <a:t> </a:t>
            </a:r>
            <a:r>
              <a:rPr lang="it-IT" sz="2800" b="1" dirty="0" err="1">
                <a:solidFill>
                  <a:srgbClr val="0070C0"/>
                </a:solidFill>
                <a:sym typeface="Wingdings" panose="05000000000000000000" pitchFamily="2" charset="2"/>
              </a:rPr>
              <a:t>Period</a:t>
            </a:r>
            <a:r>
              <a:rPr lang="it-IT" sz="2800" b="1" dirty="0">
                <a:solidFill>
                  <a:srgbClr val="0070C0"/>
                </a:solidFill>
                <a:sym typeface="Wingdings" panose="05000000000000000000" pitchFamily="2" charset="2"/>
              </a:rPr>
              <a:t> (</a:t>
            </a:r>
            <a:r>
              <a:rPr lang="it-IT" sz="2800" b="1" dirty="0" err="1">
                <a:solidFill>
                  <a:srgbClr val="0070C0"/>
                </a:solidFill>
                <a:sym typeface="Wingdings" panose="05000000000000000000" pitchFamily="2" charset="2"/>
              </a:rPr>
              <a:t>foundation</a:t>
            </a:r>
            <a:r>
              <a:rPr lang="it-IT" sz="2800" b="1" dirty="0">
                <a:solidFill>
                  <a:srgbClr val="0070C0"/>
                </a:solidFill>
                <a:sym typeface="Wingdings" panose="05000000000000000000" pitchFamily="2" charset="2"/>
              </a:rPr>
              <a:t> of </a:t>
            </a:r>
            <a:r>
              <a:rPr lang="it-IT" sz="2800" b="1" dirty="0" err="1">
                <a:solidFill>
                  <a:srgbClr val="0070C0"/>
                </a:solidFill>
                <a:sym typeface="Wingdings" panose="05000000000000000000" pitchFamily="2" charset="2"/>
              </a:rPr>
              <a:t>Constantinople</a:t>
            </a:r>
            <a:r>
              <a:rPr lang="it-IT" sz="2800" b="1" dirty="0">
                <a:solidFill>
                  <a:srgbClr val="0070C0"/>
                </a:solidFill>
                <a:sym typeface="Wingdings" panose="05000000000000000000" pitchFamily="2" charset="2"/>
              </a:rPr>
              <a:t>, 330 AD – </a:t>
            </a:r>
            <a:r>
              <a:rPr lang="it-IT" sz="2800" b="1" dirty="0" err="1">
                <a:solidFill>
                  <a:srgbClr val="0070C0"/>
                </a:solidFill>
                <a:sym typeface="Wingdings" panose="05000000000000000000" pitchFamily="2" charset="2"/>
              </a:rPr>
              <a:t>Ottoman</a:t>
            </a:r>
            <a:r>
              <a:rPr lang="it-IT" sz="2800" b="1" dirty="0">
                <a:solidFill>
                  <a:srgbClr val="0070C0"/>
                </a:solidFill>
                <a:sym typeface="Wingdings" panose="05000000000000000000" pitchFamily="2" charset="2"/>
              </a:rPr>
              <a:t> </a:t>
            </a:r>
            <a:r>
              <a:rPr lang="it-IT" sz="2800" b="1" dirty="0" err="1">
                <a:solidFill>
                  <a:srgbClr val="0070C0"/>
                </a:solidFill>
                <a:sym typeface="Wingdings" panose="05000000000000000000" pitchFamily="2" charset="2"/>
              </a:rPr>
              <a:t>conquer</a:t>
            </a:r>
            <a:r>
              <a:rPr lang="it-IT" sz="2800" b="1" dirty="0">
                <a:solidFill>
                  <a:srgbClr val="0070C0"/>
                </a:solidFill>
                <a:sym typeface="Wingdings" panose="05000000000000000000" pitchFamily="2" charset="2"/>
              </a:rPr>
              <a:t> of </a:t>
            </a:r>
            <a:r>
              <a:rPr lang="it-IT" sz="2800" b="1" dirty="0" err="1">
                <a:solidFill>
                  <a:srgbClr val="0070C0"/>
                </a:solidFill>
                <a:sym typeface="Wingdings" panose="05000000000000000000" pitchFamily="2" charset="2"/>
              </a:rPr>
              <a:t>Constantinople</a:t>
            </a:r>
            <a:r>
              <a:rPr lang="it-IT" sz="2800" b="1" dirty="0">
                <a:solidFill>
                  <a:srgbClr val="0070C0"/>
                </a:solidFill>
                <a:sym typeface="Wingdings" panose="05000000000000000000" pitchFamily="2" charset="2"/>
              </a:rPr>
              <a:t>, 1453 AD)  </a:t>
            </a:r>
            <a:r>
              <a:rPr lang="it-IT" sz="2800" b="1" dirty="0" err="1">
                <a:solidFill>
                  <a:srgbClr val="0070C0"/>
                </a:solidFill>
                <a:sym typeface="Wingdings" panose="05000000000000000000" pitchFamily="2" charset="2"/>
              </a:rPr>
              <a:t>Polytonic</a:t>
            </a:r>
            <a:r>
              <a:rPr lang="it-IT" sz="2800" b="1" dirty="0">
                <a:solidFill>
                  <a:srgbClr val="0070C0"/>
                </a:solidFill>
                <a:sym typeface="Wingdings" panose="05000000000000000000" pitchFamily="2" charset="2"/>
              </a:rPr>
              <a:t> System, </a:t>
            </a:r>
            <a:r>
              <a:rPr lang="it-IT" sz="2800" b="1" dirty="0" err="1">
                <a:solidFill>
                  <a:srgbClr val="0070C0"/>
                </a:solidFill>
                <a:sym typeface="Wingdings" panose="05000000000000000000" pitchFamily="2" charset="2"/>
              </a:rPr>
              <a:t>decay</a:t>
            </a:r>
            <a:r>
              <a:rPr lang="it-IT" sz="2800" b="1" dirty="0">
                <a:solidFill>
                  <a:srgbClr val="0070C0"/>
                </a:solidFill>
                <a:sym typeface="Wingdings" panose="05000000000000000000" pitchFamily="2" charset="2"/>
              </a:rPr>
              <a:t> of </a:t>
            </a:r>
            <a:r>
              <a:rPr lang="it-IT" sz="2800" b="1" dirty="0" err="1">
                <a:solidFill>
                  <a:srgbClr val="0070C0"/>
                </a:solidFill>
                <a:sym typeface="Wingdings" panose="05000000000000000000" pitchFamily="2" charset="2"/>
              </a:rPr>
              <a:t>uncial</a:t>
            </a:r>
            <a:r>
              <a:rPr lang="it-IT" sz="2800" b="1" dirty="0">
                <a:solidFill>
                  <a:srgbClr val="0070C0"/>
                </a:solidFill>
                <a:sym typeface="Wingdings" panose="05000000000000000000" pitchFamily="2" charset="2"/>
              </a:rPr>
              <a:t> (capital) script</a:t>
            </a:r>
            <a:endParaRPr lang="it-IT" sz="2800" b="1" dirty="0">
              <a:solidFill>
                <a:srgbClr val="0070C0"/>
              </a:solidFill>
            </a:endParaRPr>
          </a:p>
          <a:p>
            <a:endParaRPr lang="it-IT" sz="2800" b="1" dirty="0">
              <a:solidFill>
                <a:srgbClr val="0070C0"/>
              </a:solidFill>
            </a:endParaRPr>
          </a:p>
          <a:p>
            <a:endParaRPr lang="en-GB" sz="4400" b="1" dirty="0">
              <a:solidFill>
                <a:srgbClr val="0070C0"/>
              </a:solidFill>
            </a:endParaRPr>
          </a:p>
        </p:txBody>
      </p:sp>
      <p:pic>
        <p:nvPicPr>
          <p:cNvPr id="5" name="Immagine 4">
            <a:extLst>
              <a:ext uri="{FF2B5EF4-FFF2-40B4-BE49-F238E27FC236}">
                <a16:creationId xmlns:a16="http://schemas.microsoft.com/office/drawing/2014/main" id="{ACFB6AE6-7970-4AAB-833C-337E1F58894A}"/>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108095" y="1524563"/>
            <a:ext cx="937128" cy="1192495"/>
          </a:xfrm>
          <a:prstGeom prst="rect">
            <a:avLst/>
          </a:prstGeom>
        </p:spPr>
      </p:pic>
      <p:pic>
        <p:nvPicPr>
          <p:cNvPr id="9" name="Immagine 8">
            <a:extLst>
              <a:ext uri="{FF2B5EF4-FFF2-40B4-BE49-F238E27FC236}">
                <a16:creationId xmlns:a16="http://schemas.microsoft.com/office/drawing/2014/main" id="{5AC5E75F-B842-47AA-BA05-E046D2C9F74A}"/>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4112" y="1524563"/>
            <a:ext cx="939006" cy="1194885"/>
          </a:xfrm>
          <a:prstGeom prst="rect">
            <a:avLst/>
          </a:prstGeom>
        </p:spPr>
      </p:pic>
      <p:pic>
        <p:nvPicPr>
          <p:cNvPr id="11" name="Immagine 10">
            <a:extLst>
              <a:ext uri="{FF2B5EF4-FFF2-40B4-BE49-F238E27FC236}">
                <a16:creationId xmlns:a16="http://schemas.microsoft.com/office/drawing/2014/main" id="{863B46BF-C6AD-47AB-B4AB-7DA6C80C4C4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06217" y="2649023"/>
            <a:ext cx="939007" cy="1194886"/>
          </a:xfrm>
          <a:prstGeom prst="rect">
            <a:avLst/>
          </a:prstGeom>
        </p:spPr>
      </p:pic>
      <p:pic>
        <p:nvPicPr>
          <p:cNvPr id="13" name="Immagine 12">
            <a:extLst>
              <a:ext uri="{FF2B5EF4-FFF2-40B4-BE49-F238E27FC236}">
                <a16:creationId xmlns:a16="http://schemas.microsoft.com/office/drawing/2014/main" id="{5EF1C48A-24D2-49E7-9BB7-FFD225108B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42233" y="2644239"/>
            <a:ext cx="939007" cy="1194887"/>
          </a:xfrm>
          <a:prstGeom prst="rect">
            <a:avLst/>
          </a:prstGeom>
        </p:spPr>
      </p:pic>
      <p:pic>
        <p:nvPicPr>
          <p:cNvPr id="22" name="Immagine 21">
            <a:extLst>
              <a:ext uri="{FF2B5EF4-FFF2-40B4-BE49-F238E27FC236}">
                <a16:creationId xmlns:a16="http://schemas.microsoft.com/office/drawing/2014/main" id="{FC503871-011E-4556-ACCA-D7EE3AC8EE1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942232" y="3843909"/>
            <a:ext cx="939008" cy="1194887"/>
          </a:xfrm>
          <a:prstGeom prst="rect">
            <a:avLst/>
          </a:prstGeom>
        </p:spPr>
      </p:pic>
      <p:pic>
        <p:nvPicPr>
          <p:cNvPr id="24" name="Immagine 23">
            <a:extLst>
              <a:ext uri="{FF2B5EF4-FFF2-40B4-BE49-F238E27FC236}">
                <a16:creationId xmlns:a16="http://schemas.microsoft.com/office/drawing/2014/main" id="{9B10652C-8A6C-45E4-B400-72B15212FDC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108579" y="3843909"/>
            <a:ext cx="939008" cy="1194887"/>
          </a:xfrm>
          <a:prstGeom prst="rect">
            <a:avLst/>
          </a:prstGeom>
        </p:spPr>
      </p:pic>
      <p:pic>
        <p:nvPicPr>
          <p:cNvPr id="30" name="Immagine 29">
            <a:extLst>
              <a:ext uri="{FF2B5EF4-FFF2-40B4-BE49-F238E27FC236}">
                <a16:creationId xmlns:a16="http://schemas.microsoft.com/office/drawing/2014/main" id="{61CE2F4D-5D0C-4BDF-B117-D01F6E64FF2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439207" y="3193250"/>
            <a:ext cx="3748951" cy="2811713"/>
          </a:xfrm>
          <a:prstGeom prst="rect">
            <a:avLst/>
          </a:prstGeom>
          <a:effectLst>
            <a:softEdge rad="63500"/>
          </a:effectLst>
        </p:spPr>
      </p:pic>
      <p:sp>
        <p:nvSpPr>
          <p:cNvPr id="23" name="CasellaDiTesto 22">
            <a:extLst>
              <a:ext uri="{FF2B5EF4-FFF2-40B4-BE49-F238E27FC236}">
                <a16:creationId xmlns:a16="http://schemas.microsoft.com/office/drawing/2014/main" id="{89D38669-9D74-4F78-B74C-536952BD0D4D}"/>
              </a:ext>
            </a:extLst>
          </p:cNvPr>
          <p:cNvSpPr txBox="1"/>
          <p:nvPr/>
        </p:nvSpPr>
        <p:spPr>
          <a:xfrm>
            <a:off x="442205" y="6236301"/>
            <a:ext cx="7871478" cy="374417"/>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Tree>
    <p:extLst>
      <p:ext uri="{BB962C8B-B14F-4D97-AF65-F5344CB8AC3E}">
        <p14:creationId xmlns:p14="http://schemas.microsoft.com/office/powerpoint/2010/main" val="863182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00"/>
                                        <p:tgtEl>
                                          <p:spTgt spid="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xEl>
                                              <p:pRg st="2" end="2"/>
                                            </p:txEl>
                                          </p:spTgt>
                                        </p:tgtEl>
                                        <p:attrNameLst>
                                          <p:attrName>style.visibility</p:attrName>
                                        </p:attrNameLst>
                                      </p:cBhvr>
                                      <p:to>
                                        <p:strVal val="visible"/>
                                      </p:to>
                                    </p:set>
                                    <p:animEffect transition="in" filter="fade">
                                      <p:cBhvr>
                                        <p:cTn id="12" dur="500"/>
                                        <p:tgtEl>
                                          <p:spTgt spid="1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fade">
                                      <p:cBhvr>
                                        <p:cTn id="3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17" name="CasellaDiTesto 16">
            <a:extLst>
              <a:ext uri="{FF2B5EF4-FFF2-40B4-BE49-F238E27FC236}">
                <a16:creationId xmlns:a16="http://schemas.microsoft.com/office/drawing/2014/main" id="{8F2A5445-E355-4962-8797-772B97BF5A2D}"/>
              </a:ext>
            </a:extLst>
          </p:cNvPr>
          <p:cNvSpPr txBox="1"/>
          <p:nvPr/>
        </p:nvSpPr>
        <p:spPr>
          <a:xfrm>
            <a:off x="9088576" y="432574"/>
            <a:ext cx="3089559" cy="646331"/>
          </a:xfrm>
          <a:prstGeom prst="rect">
            <a:avLst/>
          </a:prstGeom>
          <a:noFill/>
        </p:spPr>
        <p:txBody>
          <a:bodyPr wrap="square" rtlCol="0">
            <a:spAutoFit/>
          </a:bodyPr>
          <a:lstStyle/>
          <a:p>
            <a:pPr algn="ctr"/>
            <a:r>
              <a:rPr lang="it-IT" sz="3600" b="1" dirty="0">
                <a:solidFill>
                  <a:srgbClr val="0070C0"/>
                </a:solidFill>
              </a:rPr>
              <a:t>SOME HISTORY</a:t>
            </a:r>
          </a:p>
        </p:txBody>
      </p:sp>
      <p:sp>
        <p:nvSpPr>
          <p:cNvPr id="16" name="CasellaDiTesto 15">
            <a:extLst>
              <a:ext uri="{FF2B5EF4-FFF2-40B4-BE49-F238E27FC236}">
                <a16:creationId xmlns:a16="http://schemas.microsoft.com/office/drawing/2014/main" id="{DD4DB908-2F48-4EF6-AFBD-0D96670EC551}"/>
              </a:ext>
            </a:extLst>
          </p:cNvPr>
          <p:cNvSpPr txBox="1"/>
          <p:nvPr/>
        </p:nvSpPr>
        <p:spPr>
          <a:xfrm>
            <a:off x="308882" y="778831"/>
            <a:ext cx="9799213" cy="2554545"/>
          </a:xfrm>
          <a:prstGeom prst="rect">
            <a:avLst/>
          </a:prstGeom>
          <a:noFill/>
        </p:spPr>
        <p:txBody>
          <a:bodyPr wrap="square" rtlCol="0">
            <a:spAutoFit/>
          </a:bodyPr>
          <a:lstStyle/>
          <a:p>
            <a:pPr marL="457200" indent="-457200">
              <a:buFont typeface="Arial" panose="020B0604020202020204" pitchFamily="34" charset="0"/>
              <a:buChar char="•"/>
            </a:pPr>
            <a:r>
              <a:rPr lang="it-IT" sz="2800" b="1" dirty="0" err="1">
                <a:solidFill>
                  <a:srgbClr val="0070C0"/>
                </a:solidFill>
                <a:sym typeface="Wingdings" panose="05000000000000000000" pitchFamily="2" charset="2"/>
              </a:rPr>
              <a:t>Ottoman</a:t>
            </a:r>
            <a:r>
              <a:rPr lang="it-IT" sz="2800" b="1" dirty="0">
                <a:solidFill>
                  <a:srgbClr val="0070C0"/>
                </a:solidFill>
                <a:sym typeface="Wingdings" panose="05000000000000000000" pitchFamily="2" charset="2"/>
              </a:rPr>
              <a:t> rule: </a:t>
            </a:r>
            <a:r>
              <a:rPr lang="it-IT" sz="2800" b="1" dirty="0" err="1">
                <a:solidFill>
                  <a:srgbClr val="0070C0"/>
                </a:solidFill>
                <a:sym typeface="Wingdings" panose="05000000000000000000" pitchFamily="2" charset="2"/>
              </a:rPr>
              <a:t>until</a:t>
            </a:r>
            <a:r>
              <a:rPr lang="it-IT" sz="2800" b="1" dirty="0">
                <a:solidFill>
                  <a:srgbClr val="0070C0"/>
                </a:solidFill>
                <a:sym typeface="Wingdings" panose="05000000000000000000" pitchFamily="2" charset="2"/>
              </a:rPr>
              <a:t> 1832</a:t>
            </a:r>
          </a:p>
          <a:p>
            <a:pPr marL="457200" indent="-457200">
              <a:buFont typeface="Arial" panose="020B0604020202020204" pitchFamily="34" charset="0"/>
              <a:buChar char="•"/>
            </a:pPr>
            <a:endParaRPr lang="it-IT" sz="2800" b="1" dirty="0">
              <a:solidFill>
                <a:srgbClr val="0070C0"/>
              </a:solidFill>
              <a:sym typeface="Wingdings" panose="05000000000000000000" pitchFamily="2" charset="2"/>
            </a:endParaRPr>
          </a:p>
          <a:p>
            <a:pPr marL="457200" indent="-457200">
              <a:buFont typeface="Arial" panose="020B0604020202020204" pitchFamily="34" charset="0"/>
              <a:buChar char="•"/>
            </a:pPr>
            <a:r>
              <a:rPr lang="it-IT" sz="2800" b="1" dirty="0">
                <a:solidFill>
                  <a:srgbClr val="0070C0"/>
                </a:solidFill>
                <a:sym typeface="Wingdings" panose="05000000000000000000" pitchFamily="2" charset="2"/>
              </a:rPr>
              <a:t>1981: </a:t>
            </a:r>
            <a:r>
              <a:rPr lang="it-IT" sz="2800" b="1" dirty="0" err="1">
                <a:solidFill>
                  <a:srgbClr val="0070C0"/>
                </a:solidFill>
                <a:sym typeface="Wingdings" panose="05000000000000000000" pitchFamily="2" charset="2"/>
              </a:rPr>
              <a:t>Monotonic</a:t>
            </a:r>
            <a:r>
              <a:rPr lang="it-IT" sz="2800" b="1" dirty="0">
                <a:solidFill>
                  <a:srgbClr val="0070C0"/>
                </a:solidFill>
                <a:sym typeface="Wingdings" panose="05000000000000000000" pitchFamily="2" charset="2"/>
              </a:rPr>
              <a:t> System: ONLY ACUTE ACCENT AND </a:t>
            </a:r>
            <a:r>
              <a:rPr lang="el-GR" sz="2800" b="1" i="1" dirty="0">
                <a:solidFill>
                  <a:srgbClr val="0070C0"/>
                </a:solidFill>
                <a:sym typeface="Wingdings" panose="05000000000000000000" pitchFamily="2" charset="2"/>
              </a:rPr>
              <a:t>ΔΙΑΛΥΤΙΚΑ</a:t>
            </a:r>
            <a:r>
              <a:rPr lang="it-IT" sz="2800" b="1" i="1" dirty="0">
                <a:solidFill>
                  <a:srgbClr val="0070C0"/>
                </a:solidFill>
                <a:sym typeface="Wingdings" panose="05000000000000000000" pitchFamily="2" charset="2"/>
              </a:rPr>
              <a:t>: </a:t>
            </a:r>
            <a:r>
              <a:rPr lang="el-GR" sz="2800" b="1" dirty="0">
                <a:solidFill>
                  <a:srgbClr val="0070C0"/>
                </a:solidFill>
                <a:sym typeface="Wingdings" panose="05000000000000000000" pitchFamily="2" charset="2"/>
              </a:rPr>
              <a:t>ά, έ, ή, ί, ό, ώ, ϊ, </a:t>
            </a:r>
            <a:r>
              <a:rPr lang="el-GR" sz="2800" b="1" dirty="0">
                <a:solidFill>
                  <a:srgbClr val="0070C0"/>
                </a:solidFill>
                <a:cs typeface="Arial" panose="020B0604020202020204" pitchFamily="34" charset="0"/>
              </a:rPr>
              <a:t>ΐ,</a:t>
            </a:r>
            <a:r>
              <a:rPr lang="el-GR" sz="2800" b="1" dirty="0">
                <a:solidFill>
                  <a:srgbClr val="0070C0"/>
                </a:solidFill>
                <a:sym typeface="Wingdings" panose="05000000000000000000" pitchFamily="2" charset="2"/>
              </a:rPr>
              <a:t> ϋ</a:t>
            </a:r>
            <a:endParaRPr lang="it-IT" sz="2800" b="1" dirty="0">
              <a:solidFill>
                <a:srgbClr val="0070C0"/>
              </a:solidFill>
            </a:endParaRPr>
          </a:p>
          <a:p>
            <a:endParaRPr lang="en-GB" sz="4400" b="1" dirty="0">
              <a:solidFill>
                <a:srgbClr val="0070C0"/>
              </a:solidFill>
            </a:endParaRPr>
          </a:p>
        </p:txBody>
      </p:sp>
      <p:pic>
        <p:nvPicPr>
          <p:cNvPr id="5" name="Immagine 4">
            <a:extLst>
              <a:ext uri="{FF2B5EF4-FFF2-40B4-BE49-F238E27FC236}">
                <a16:creationId xmlns:a16="http://schemas.microsoft.com/office/drawing/2014/main" id="{ACFB6AE6-7970-4AAB-833C-337E1F58894A}"/>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108095" y="1524563"/>
            <a:ext cx="937128" cy="1192495"/>
          </a:xfrm>
          <a:prstGeom prst="rect">
            <a:avLst/>
          </a:prstGeom>
        </p:spPr>
      </p:pic>
      <p:pic>
        <p:nvPicPr>
          <p:cNvPr id="9" name="Immagine 8">
            <a:extLst>
              <a:ext uri="{FF2B5EF4-FFF2-40B4-BE49-F238E27FC236}">
                <a16:creationId xmlns:a16="http://schemas.microsoft.com/office/drawing/2014/main" id="{5AC5E75F-B842-47AA-BA05-E046D2C9F74A}"/>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944112" y="1524563"/>
            <a:ext cx="939006" cy="1194885"/>
          </a:xfrm>
          <a:prstGeom prst="rect">
            <a:avLst/>
          </a:prstGeom>
        </p:spPr>
      </p:pic>
      <p:pic>
        <p:nvPicPr>
          <p:cNvPr id="11" name="Immagine 10">
            <a:extLst>
              <a:ext uri="{FF2B5EF4-FFF2-40B4-BE49-F238E27FC236}">
                <a16:creationId xmlns:a16="http://schemas.microsoft.com/office/drawing/2014/main" id="{863B46BF-C6AD-47AB-B4AB-7DA6C80C4C4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06217" y="2649023"/>
            <a:ext cx="939007" cy="1194886"/>
          </a:xfrm>
          <a:prstGeom prst="rect">
            <a:avLst/>
          </a:prstGeom>
        </p:spPr>
      </p:pic>
      <p:pic>
        <p:nvPicPr>
          <p:cNvPr id="13" name="Immagine 12">
            <a:extLst>
              <a:ext uri="{FF2B5EF4-FFF2-40B4-BE49-F238E27FC236}">
                <a16:creationId xmlns:a16="http://schemas.microsoft.com/office/drawing/2014/main" id="{5EF1C48A-24D2-49E7-9BB7-FFD225108B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42233" y="2644239"/>
            <a:ext cx="939007" cy="1194887"/>
          </a:xfrm>
          <a:prstGeom prst="rect">
            <a:avLst/>
          </a:prstGeom>
        </p:spPr>
      </p:pic>
      <p:pic>
        <p:nvPicPr>
          <p:cNvPr id="22" name="Immagine 21">
            <a:extLst>
              <a:ext uri="{FF2B5EF4-FFF2-40B4-BE49-F238E27FC236}">
                <a16:creationId xmlns:a16="http://schemas.microsoft.com/office/drawing/2014/main" id="{FC503871-011E-4556-ACCA-D7EE3AC8EE1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942232" y="3843909"/>
            <a:ext cx="939008" cy="1194887"/>
          </a:xfrm>
          <a:prstGeom prst="rect">
            <a:avLst/>
          </a:prstGeom>
        </p:spPr>
      </p:pic>
      <p:pic>
        <p:nvPicPr>
          <p:cNvPr id="24" name="Immagine 23">
            <a:extLst>
              <a:ext uri="{FF2B5EF4-FFF2-40B4-BE49-F238E27FC236}">
                <a16:creationId xmlns:a16="http://schemas.microsoft.com/office/drawing/2014/main" id="{9B10652C-8A6C-45E4-B400-72B15212FDC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108579" y="3843909"/>
            <a:ext cx="939008" cy="1194887"/>
          </a:xfrm>
          <a:prstGeom prst="rect">
            <a:avLst/>
          </a:prstGeom>
        </p:spPr>
      </p:pic>
      <p:sp>
        <p:nvSpPr>
          <p:cNvPr id="21" name="CasellaDiTesto 20">
            <a:extLst>
              <a:ext uri="{FF2B5EF4-FFF2-40B4-BE49-F238E27FC236}">
                <a16:creationId xmlns:a16="http://schemas.microsoft.com/office/drawing/2014/main" id="{FCE646A6-AB5B-43D8-8984-0FE08BAEE4C2}"/>
              </a:ext>
            </a:extLst>
          </p:cNvPr>
          <p:cNvSpPr txBox="1"/>
          <p:nvPr/>
        </p:nvSpPr>
        <p:spPr>
          <a:xfrm>
            <a:off x="442205" y="6236301"/>
            <a:ext cx="7871478" cy="374417"/>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Tree>
    <p:extLst>
      <p:ext uri="{BB962C8B-B14F-4D97-AF65-F5344CB8AC3E}">
        <p14:creationId xmlns:p14="http://schemas.microsoft.com/office/powerpoint/2010/main" val="3429960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fade">
                                      <p:cBhvr>
                                        <p:cTn id="7" dur="500"/>
                                        <p:tgtEl>
                                          <p:spTgt spid="1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xEl>
                                              <p:pRg st="2" end="2"/>
                                            </p:txEl>
                                          </p:spTgt>
                                        </p:tgtEl>
                                        <p:attrNameLst>
                                          <p:attrName>style.visibility</p:attrName>
                                        </p:attrNameLst>
                                      </p:cBhvr>
                                      <p:to>
                                        <p:strVal val="visible"/>
                                      </p:to>
                                    </p:set>
                                    <p:animEffect transition="in" filter="fade">
                                      <p:cBhvr>
                                        <p:cTn id="12" dur="500"/>
                                        <p:tgtEl>
                                          <p:spTgt spid="1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magine 13">
            <a:extLst>
              <a:ext uri="{FF2B5EF4-FFF2-40B4-BE49-F238E27FC236}">
                <a16:creationId xmlns:a16="http://schemas.microsoft.com/office/drawing/2014/main" id="{2668180A-E7D5-47E6-85CE-E0D5098B3B99}"/>
              </a:ext>
            </a:extLst>
          </p:cNvPr>
          <p:cNvPicPr>
            <a:picLocks noChangeAspect="1"/>
          </p:cNvPicPr>
          <p:nvPr/>
        </p:nvPicPr>
        <p:blipFill rotWithShape="1">
          <a:blip r:embed="rId2">
            <a:extLst>
              <a:ext uri="{28A0092B-C50C-407E-A947-70E740481C1C}">
                <a14:useLocalDpi xmlns:a14="http://schemas.microsoft.com/office/drawing/2010/main" val="0"/>
              </a:ext>
            </a:extLst>
          </a:blip>
          <a:srcRect t="-1" b="11743"/>
          <a:stretch/>
        </p:blipFill>
        <p:spPr>
          <a:xfrm>
            <a:off x="10279795" y="5258037"/>
            <a:ext cx="1720657" cy="1599963"/>
          </a:xfrm>
          <a:prstGeom prst="rect">
            <a:avLst/>
          </a:prstGeom>
        </p:spPr>
      </p:pic>
      <p:grpSp>
        <p:nvGrpSpPr>
          <p:cNvPr id="7" name="Gruppo 6">
            <a:extLst>
              <a:ext uri="{FF2B5EF4-FFF2-40B4-BE49-F238E27FC236}">
                <a16:creationId xmlns:a16="http://schemas.microsoft.com/office/drawing/2014/main" id="{26B6EAF2-CBB3-4DA8-8C07-4AF92493ADB7}"/>
              </a:ext>
            </a:extLst>
          </p:cNvPr>
          <p:cNvGrpSpPr/>
          <p:nvPr/>
        </p:nvGrpSpPr>
        <p:grpSpPr>
          <a:xfrm>
            <a:off x="956441" y="6160862"/>
            <a:ext cx="9307156" cy="519102"/>
            <a:chOff x="662151" y="5144570"/>
            <a:chExt cx="9307156" cy="519102"/>
          </a:xfrm>
        </p:grpSpPr>
        <p:pic>
          <p:nvPicPr>
            <p:cNvPr id="3" name="Immagine 2">
              <a:extLst>
                <a:ext uri="{FF2B5EF4-FFF2-40B4-BE49-F238E27FC236}">
                  <a16:creationId xmlns:a16="http://schemas.microsoft.com/office/drawing/2014/main" id="{BE926B0F-C08E-4F7F-99C4-85B1DD58CE1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62151" y="5144570"/>
              <a:ext cx="1175020" cy="519102"/>
            </a:xfrm>
            <a:prstGeom prst="rect">
              <a:avLst/>
            </a:prstGeom>
          </p:spPr>
        </p:pic>
        <p:pic>
          <p:nvPicPr>
            <p:cNvPr id="15" name="Immagine 14">
              <a:extLst>
                <a:ext uri="{FF2B5EF4-FFF2-40B4-BE49-F238E27FC236}">
                  <a16:creationId xmlns:a16="http://schemas.microsoft.com/office/drawing/2014/main" id="{EF09BA52-D7D4-4E7C-8F53-E3F26F78982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1822905" y="5144570"/>
              <a:ext cx="1175020" cy="519102"/>
            </a:xfrm>
            <a:prstGeom prst="rect">
              <a:avLst/>
            </a:prstGeom>
          </p:spPr>
        </p:pic>
        <p:pic>
          <p:nvPicPr>
            <p:cNvPr id="19" name="Immagine 18">
              <a:extLst>
                <a:ext uri="{FF2B5EF4-FFF2-40B4-BE49-F238E27FC236}">
                  <a16:creationId xmlns:a16="http://schemas.microsoft.com/office/drawing/2014/main" id="{474EC2C3-910E-46C2-AB0B-B6D4B523C8BF}"/>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2985987" y="5144570"/>
              <a:ext cx="1175020" cy="519102"/>
            </a:xfrm>
            <a:prstGeom prst="rect">
              <a:avLst/>
            </a:prstGeom>
          </p:spPr>
        </p:pic>
        <p:pic>
          <p:nvPicPr>
            <p:cNvPr id="20" name="Immagine 19">
              <a:extLst>
                <a:ext uri="{FF2B5EF4-FFF2-40B4-BE49-F238E27FC236}">
                  <a16:creationId xmlns:a16="http://schemas.microsoft.com/office/drawing/2014/main" id="{D8B31A47-8FB5-4F8B-9A8D-BCBF168869B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4148341" y="5144570"/>
              <a:ext cx="1175020" cy="519102"/>
            </a:xfrm>
            <a:prstGeom prst="rect">
              <a:avLst/>
            </a:prstGeom>
          </p:spPr>
        </p:pic>
        <p:pic>
          <p:nvPicPr>
            <p:cNvPr id="27" name="Immagine 26">
              <a:extLst>
                <a:ext uri="{FF2B5EF4-FFF2-40B4-BE49-F238E27FC236}">
                  <a16:creationId xmlns:a16="http://schemas.microsoft.com/office/drawing/2014/main" id="{413F4EAC-F6A8-4F86-8724-5BB1FB177E77}"/>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5302492" y="5144570"/>
              <a:ext cx="1175020" cy="519102"/>
            </a:xfrm>
            <a:prstGeom prst="rect">
              <a:avLst/>
            </a:prstGeom>
          </p:spPr>
        </p:pic>
        <p:pic>
          <p:nvPicPr>
            <p:cNvPr id="28" name="Immagine 27">
              <a:extLst>
                <a:ext uri="{FF2B5EF4-FFF2-40B4-BE49-F238E27FC236}">
                  <a16:creationId xmlns:a16="http://schemas.microsoft.com/office/drawing/2014/main" id="{A085FA02-F772-47B9-B613-DF601AAE3BBD}"/>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6463245" y="5144570"/>
              <a:ext cx="1175020" cy="519102"/>
            </a:xfrm>
            <a:prstGeom prst="rect">
              <a:avLst/>
            </a:prstGeom>
          </p:spPr>
        </p:pic>
        <p:pic>
          <p:nvPicPr>
            <p:cNvPr id="25" name="Immagine 24">
              <a:extLst>
                <a:ext uri="{FF2B5EF4-FFF2-40B4-BE49-F238E27FC236}">
                  <a16:creationId xmlns:a16="http://schemas.microsoft.com/office/drawing/2014/main" id="{D5E11AC9-FFA0-48E2-8DB2-9342E666E56B}"/>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7629930" y="5144570"/>
              <a:ext cx="1175020" cy="519102"/>
            </a:xfrm>
            <a:prstGeom prst="rect">
              <a:avLst/>
            </a:prstGeom>
          </p:spPr>
        </p:pic>
        <p:pic>
          <p:nvPicPr>
            <p:cNvPr id="26" name="Immagine 25">
              <a:extLst>
                <a:ext uri="{FF2B5EF4-FFF2-40B4-BE49-F238E27FC236}">
                  <a16:creationId xmlns:a16="http://schemas.microsoft.com/office/drawing/2014/main" id="{C7B52F96-1B56-4508-B9DD-B8AA8AB79738}"/>
                </a:ext>
              </a:extLst>
            </p:cNvPr>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t="28584" r="51333" b="28417"/>
            <a:stretch/>
          </p:blipFill>
          <p:spPr>
            <a:xfrm flipV="1">
              <a:off x="8794287" y="5144570"/>
              <a:ext cx="1175020" cy="519102"/>
            </a:xfrm>
            <a:prstGeom prst="rect">
              <a:avLst/>
            </a:prstGeom>
          </p:spPr>
        </p:pic>
      </p:grpSp>
      <p:sp>
        <p:nvSpPr>
          <p:cNvPr id="21" name="CasellaDiTesto 20">
            <a:extLst>
              <a:ext uri="{FF2B5EF4-FFF2-40B4-BE49-F238E27FC236}">
                <a16:creationId xmlns:a16="http://schemas.microsoft.com/office/drawing/2014/main" id="{8029B005-A2B0-4EA2-A79A-5A287D7017D0}"/>
              </a:ext>
            </a:extLst>
          </p:cNvPr>
          <p:cNvSpPr txBox="1"/>
          <p:nvPr/>
        </p:nvSpPr>
        <p:spPr>
          <a:xfrm>
            <a:off x="631372" y="395167"/>
            <a:ext cx="11369080" cy="4862870"/>
          </a:xfrm>
          <a:prstGeom prst="rect">
            <a:avLst/>
          </a:prstGeom>
          <a:noFill/>
        </p:spPr>
        <p:txBody>
          <a:bodyPr wrap="square" rtlCol="0">
            <a:spAutoFit/>
          </a:bodyPr>
          <a:lstStyle/>
          <a:p>
            <a:pPr>
              <a:spcAft>
                <a:spcPts val="1200"/>
              </a:spcAft>
            </a:pPr>
            <a:r>
              <a:rPr lang="el-GR" sz="5400" b="1" dirty="0">
                <a:solidFill>
                  <a:srgbClr val="0070C0"/>
                </a:solidFill>
              </a:rPr>
              <a:t>τσάι			</a:t>
            </a:r>
            <a:r>
              <a:rPr lang="it-IT" sz="4000" b="1" dirty="0">
                <a:solidFill>
                  <a:srgbClr val="0070C0"/>
                </a:solidFill>
              </a:rPr>
              <a:t>/ˈ</a:t>
            </a:r>
            <a:r>
              <a:rPr lang="it-IT" sz="4000" b="1" dirty="0" err="1">
                <a:solidFill>
                  <a:srgbClr val="0070C0"/>
                </a:solidFill>
              </a:rPr>
              <a:t>tsai</a:t>
            </a:r>
            <a:r>
              <a:rPr lang="it-IT" sz="4000" b="1" dirty="0">
                <a:solidFill>
                  <a:srgbClr val="0070C0"/>
                </a:solidFill>
              </a:rPr>
              <a:t>/ OR /</a:t>
            </a:r>
            <a:r>
              <a:rPr lang="it-IT" sz="4000" b="1" dirty="0" err="1">
                <a:solidFill>
                  <a:srgbClr val="0070C0"/>
                </a:solidFill>
              </a:rPr>
              <a:t>tse</a:t>
            </a:r>
            <a:r>
              <a:rPr lang="it-IT" sz="4000" b="1" dirty="0">
                <a:solidFill>
                  <a:srgbClr val="0070C0"/>
                </a:solidFill>
              </a:rPr>
              <a:t>/</a:t>
            </a:r>
            <a:endParaRPr lang="el-GR" sz="4000" b="1" dirty="0">
              <a:solidFill>
                <a:srgbClr val="0070C0"/>
              </a:solidFill>
            </a:endParaRPr>
          </a:p>
          <a:p>
            <a:pPr>
              <a:spcAft>
                <a:spcPts val="1200"/>
              </a:spcAft>
            </a:pPr>
            <a:r>
              <a:rPr lang="el-GR" sz="5400" b="1" dirty="0">
                <a:solidFill>
                  <a:srgbClr val="0070C0"/>
                </a:solidFill>
              </a:rPr>
              <a:t>χαϊδεμένος</a:t>
            </a:r>
            <a:r>
              <a:rPr lang="it-IT" sz="5400" b="1" dirty="0">
                <a:solidFill>
                  <a:srgbClr val="0070C0"/>
                </a:solidFill>
              </a:rPr>
              <a:t>	</a:t>
            </a:r>
            <a:r>
              <a:rPr lang="it-IT" sz="4000" b="1" dirty="0">
                <a:solidFill>
                  <a:srgbClr val="0070C0"/>
                </a:solidFill>
              </a:rPr>
              <a:t>/</a:t>
            </a:r>
            <a:r>
              <a:rPr lang="it-IT" sz="4000" b="1" dirty="0" err="1">
                <a:solidFill>
                  <a:srgbClr val="0070C0"/>
                </a:solidFill>
              </a:rPr>
              <a:t>xaiðeˈmenos</a:t>
            </a:r>
            <a:r>
              <a:rPr lang="it-IT" sz="4000" b="1" dirty="0">
                <a:solidFill>
                  <a:srgbClr val="0070C0"/>
                </a:solidFill>
              </a:rPr>
              <a:t>/ OR /</a:t>
            </a:r>
            <a:r>
              <a:rPr lang="it-IT" sz="4000" b="1" dirty="0" err="1">
                <a:solidFill>
                  <a:srgbClr val="0070C0"/>
                </a:solidFill>
              </a:rPr>
              <a:t>xedeˈmenos</a:t>
            </a:r>
            <a:r>
              <a:rPr lang="it-IT" sz="4000" b="1" dirty="0">
                <a:solidFill>
                  <a:srgbClr val="0070C0"/>
                </a:solidFill>
              </a:rPr>
              <a:t>/</a:t>
            </a:r>
            <a:endParaRPr lang="el-GR" sz="4000" b="1" dirty="0">
              <a:solidFill>
                <a:srgbClr val="0070C0"/>
              </a:solidFill>
            </a:endParaRPr>
          </a:p>
          <a:p>
            <a:pPr lvl="0">
              <a:spcAft>
                <a:spcPts val="1200"/>
              </a:spcAft>
            </a:pPr>
            <a:r>
              <a:rPr lang="el-GR" sz="5400" b="1" dirty="0">
                <a:solidFill>
                  <a:srgbClr val="0070C0"/>
                </a:solidFill>
              </a:rPr>
              <a:t>φα</a:t>
            </a:r>
            <a:r>
              <a:rPr lang="el-GR" sz="5400" b="1" dirty="0">
                <a:solidFill>
                  <a:srgbClr val="0070C0"/>
                </a:solidFill>
                <a:cs typeface="Arial" panose="020B0604020202020204" pitchFamily="34" charset="0"/>
              </a:rPr>
              <a:t>ΐ</a:t>
            </a:r>
            <a:r>
              <a:rPr lang="it-IT" sz="5400" b="1" dirty="0">
                <a:solidFill>
                  <a:srgbClr val="0070C0"/>
                </a:solidFill>
                <a:cs typeface="Arial" panose="020B0604020202020204" pitchFamily="34" charset="0"/>
              </a:rPr>
              <a:t>			</a:t>
            </a:r>
            <a:r>
              <a:rPr lang="it-IT" sz="4000" b="1" dirty="0">
                <a:solidFill>
                  <a:srgbClr val="0070C0"/>
                </a:solidFill>
              </a:rPr>
              <a:t>/</a:t>
            </a:r>
            <a:r>
              <a:rPr lang="it-IT" sz="4000" b="1" dirty="0" err="1">
                <a:solidFill>
                  <a:srgbClr val="0070C0"/>
                </a:solidFill>
              </a:rPr>
              <a:t>faˈi</a:t>
            </a:r>
            <a:r>
              <a:rPr lang="it-IT" sz="4000" b="1" dirty="0">
                <a:solidFill>
                  <a:srgbClr val="0070C0"/>
                </a:solidFill>
              </a:rPr>
              <a:t>/ OR /</a:t>
            </a:r>
            <a:r>
              <a:rPr lang="it-IT" sz="4000" b="1" dirty="0" err="1">
                <a:solidFill>
                  <a:srgbClr val="0070C0"/>
                </a:solidFill>
              </a:rPr>
              <a:t>fe</a:t>
            </a:r>
            <a:r>
              <a:rPr lang="it-IT" sz="4000" b="1" dirty="0">
                <a:solidFill>
                  <a:srgbClr val="0070C0"/>
                </a:solidFill>
              </a:rPr>
              <a:t>/</a:t>
            </a:r>
            <a:endParaRPr lang="el-GR" sz="5400" b="1" dirty="0">
              <a:solidFill>
                <a:srgbClr val="0070C0"/>
              </a:solidFill>
              <a:cs typeface="Arial" panose="020B0604020202020204" pitchFamily="34" charset="0"/>
            </a:endParaRPr>
          </a:p>
          <a:p>
            <a:pPr lvl="0">
              <a:spcAft>
                <a:spcPts val="1200"/>
              </a:spcAft>
            </a:pPr>
            <a:r>
              <a:rPr lang="el-GR" sz="5400" b="1" dirty="0">
                <a:solidFill>
                  <a:srgbClr val="0070C0"/>
                </a:solidFill>
              </a:rPr>
              <a:t>αϋπνία</a:t>
            </a:r>
            <a:r>
              <a:rPr lang="it-IT" sz="5400" b="1" dirty="0">
                <a:solidFill>
                  <a:srgbClr val="0070C0"/>
                </a:solidFill>
              </a:rPr>
              <a:t>		</a:t>
            </a:r>
            <a:r>
              <a:rPr lang="it-IT" sz="4000" b="1" dirty="0">
                <a:solidFill>
                  <a:srgbClr val="0070C0"/>
                </a:solidFill>
              </a:rPr>
              <a:t>/</a:t>
            </a:r>
            <a:r>
              <a:rPr lang="it-IT" sz="4000" b="1" dirty="0" err="1">
                <a:solidFill>
                  <a:srgbClr val="0070C0"/>
                </a:solidFill>
              </a:rPr>
              <a:t>aiˈpnia</a:t>
            </a:r>
            <a:r>
              <a:rPr lang="it-IT" sz="4000" b="1" dirty="0">
                <a:solidFill>
                  <a:srgbClr val="0070C0"/>
                </a:solidFill>
              </a:rPr>
              <a:t>/ OR /</a:t>
            </a:r>
            <a:r>
              <a:rPr lang="it-IT" sz="4000" b="1" dirty="0" err="1">
                <a:solidFill>
                  <a:srgbClr val="0070C0"/>
                </a:solidFill>
              </a:rPr>
              <a:t>afˈpnia</a:t>
            </a:r>
            <a:r>
              <a:rPr lang="it-IT" sz="4000" b="1" dirty="0">
                <a:solidFill>
                  <a:srgbClr val="0070C0"/>
                </a:solidFill>
              </a:rPr>
              <a:t>/</a:t>
            </a:r>
            <a:endParaRPr lang="el-GR" sz="5400" b="1" dirty="0">
              <a:solidFill>
                <a:srgbClr val="0070C0"/>
              </a:solidFill>
            </a:endParaRPr>
          </a:p>
          <a:p>
            <a:pPr lvl="0">
              <a:spcAft>
                <a:spcPts val="1200"/>
              </a:spcAft>
            </a:pPr>
            <a:r>
              <a:rPr lang="el-GR" sz="5400" b="1" dirty="0">
                <a:solidFill>
                  <a:srgbClr val="0070C0"/>
                </a:solidFill>
              </a:rPr>
              <a:t>γαϊδούρι</a:t>
            </a:r>
            <a:r>
              <a:rPr lang="it-IT" sz="5400" b="1" dirty="0">
                <a:solidFill>
                  <a:srgbClr val="0070C0"/>
                </a:solidFill>
              </a:rPr>
              <a:t>		</a:t>
            </a:r>
            <a:r>
              <a:rPr lang="it-IT" sz="4000" b="1" dirty="0">
                <a:solidFill>
                  <a:srgbClr val="0070C0"/>
                </a:solidFill>
              </a:rPr>
              <a:t>/</a:t>
            </a:r>
            <a:r>
              <a:rPr lang="it-IT" sz="4000" b="1" dirty="0" err="1">
                <a:solidFill>
                  <a:srgbClr val="0070C0"/>
                </a:solidFill>
              </a:rPr>
              <a:t>ɣaiˈðuri</a:t>
            </a:r>
            <a:r>
              <a:rPr lang="it-IT" sz="4000" b="1" dirty="0">
                <a:solidFill>
                  <a:srgbClr val="0070C0"/>
                </a:solidFill>
              </a:rPr>
              <a:t>/ OR /ˈ</a:t>
            </a:r>
            <a:r>
              <a:rPr lang="it-IT" sz="4000" b="1" dirty="0" err="1">
                <a:solidFill>
                  <a:srgbClr val="0070C0"/>
                </a:solidFill>
              </a:rPr>
              <a:t>ɣeðuri</a:t>
            </a:r>
            <a:r>
              <a:rPr lang="it-IT" sz="4000" b="1" dirty="0">
                <a:solidFill>
                  <a:srgbClr val="0070C0"/>
                </a:solidFill>
              </a:rPr>
              <a:t> /</a:t>
            </a:r>
            <a:endParaRPr lang="el-GR" sz="4000" b="1" dirty="0">
              <a:solidFill>
                <a:srgbClr val="0070C0"/>
              </a:solidFill>
            </a:endParaRPr>
          </a:p>
        </p:txBody>
      </p:sp>
      <p:sp>
        <p:nvSpPr>
          <p:cNvPr id="16" name="CasellaDiTesto 15">
            <a:extLst>
              <a:ext uri="{FF2B5EF4-FFF2-40B4-BE49-F238E27FC236}">
                <a16:creationId xmlns:a16="http://schemas.microsoft.com/office/drawing/2014/main" id="{DD99A60C-4D1C-4F4E-BF8C-A3137AB57FA3}"/>
              </a:ext>
            </a:extLst>
          </p:cNvPr>
          <p:cNvSpPr txBox="1"/>
          <p:nvPr/>
        </p:nvSpPr>
        <p:spPr>
          <a:xfrm>
            <a:off x="442205" y="6236301"/>
            <a:ext cx="7871478" cy="369332"/>
          </a:xfrm>
          <a:prstGeom prst="rect">
            <a:avLst/>
          </a:prstGeom>
          <a:solidFill>
            <a:schemeClr val="bg1"/>
          </a:solidFill>
        </p:spPr>
        <p:txBody>
          <a:bodyPr wrap="square" rtlCol="0">
            <a:spAutoFit/>
          </a:bodyPr>
          <a:lstStyle/>
          <a:p>
            <a:r>
              <a:rPr lang="it-IT" dirty="0" err="1">
                <a:solidFill>
                  <a:srgbClr val="0070C0"/>
                </a:solidFill>
              </a:rPr>
              <a:t>Modern</a:t>
            </a:r>
            <a:r>
              <a:rPr lang="it-IT" dirty="0">
                <a:solidFill>
                  <a:srgbClr val="0070C0"/>
                </a:solidFill>
              </a:rPr>
              <a:t> </a:t>
            </a:r>
            <a:r>
              <a:rPr lang="it-IT" dirty="0" err="1">
                <a:solidFill>
                  <a:srgbClr val="0070C0"/>
                </a:solidFill>
              </a:rPr>
              <a:t>Greek</a:t>
            </a:r>
            <a:r>
              <a:rPr lang="it-IT" dirty="0">
                <a:solidFill>
                  <a:srgbClr val="0070C0"/>
                </a:solidFill>
              </a:rPr>
              <a:t> (GRE1001) | Jacopo Mosesso </a:t>
            </a:r>
            <a:r>
              <a:rPr lang="it-IT" dirty="0"/>
              <a:t>|</a:t>
            </a:r>
            <a:r>
              <a:rPr lang="it-IT" dirty="0">
                <a:solidFill>
                  <a:srgbClr val="002060"/>
                </a:solidFill>
              </a:rPr>
              <a:t> VIT University, </a:t>
            </a:r>
            <a:r>
              <a:rPr lang="it-IT" dirty="0" err="1">
                <a:solidFill>
                  <a:srgbClr val="002060"/>
                </a:solidFill>
              </a:rPr>
              <a:t>July</a:t>
            </a:r>
            <a:r>
              <a:rPr lang="it-IT" dirty="0">
                <a:solidFill>
                  <a:srgbClr val="002060"/>
                </a:solidFill>
              </a:rPr>
              <a:t> 2022</a:t>
            </a:r>
          </a:p>
        </p:txBody>
      </p:sp>
    </p:spTree>
    <p:extLst>
      <p:ext uri="{BB962C8B-B14F-4D97-AF65-F5344CB8AC3E}">
        <p14:creationId xmlns:p14="http://schemas.microsoft.com/office/powerpoint/2010/main" val="2596488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xEl>
                                              <p:pRg st="1" end="1"/>
                                            </p:txEl>
                                          </p:spTgt>
                                        </p:tgtEl>
                                        <p:attrNameLst>
                                          <p:attrName>style.visibility</p:attrName>
                                        </p:attrNameLst>
                                      </p:cBhvr>
                                      <p:to>
                                        <p:strVal val="visible"/>
                                      </p:to>
                                    </p:set>
                                    <p:animEffect transition="in" filter="fade">
                                      <p:cBhvr>
                                        <p:cTn id="12" dur="500"/>
                                        <p:tgtEl>
                                          <p:spTgt spid="2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xEl>
                                              <p:pRg st="2" end="2"/>
                                            </p:txEl>
                                          </p:spTgt>
                                        </p:tgtEl>
                                        <p:attrNameLst>
                                          <p:attrName>style.visibility</p:attrName>
                                        </p:attrNameLst>
                                      </p:cBhvr>
                                      <p:to>
                                        <p:strVal val="visible"/>
                                      </p:to>
                                    </p:set>
                                    <p:animEffect transition="in" filter="fade">
                                      <p:cBhvr>
                                        <p:cTn id="17" dur="500"/>
                                        <p:tgtEl>
                                          <p:spTgt spid="2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xEl>
                                              <p:pRg st="3" end="3"/>
                                            </p:txEl>
                                          </p:spTgt>
                                        </p:tgtEl>
                                        <p:attrNameLst>
                                          <p:attrName>style.visibility</p:attrName>
                                        </p:attrNameLst>
                                      </p:cBhvr>
                                      <p:to>
                                        <p:strVal val="visible"/>
                                      </p:to>
                                    </p:set>
                                    <p:animEffect transition="in" filter="fade">
                                      <p:cBhvr>
                                        <p:cTn id="22" dur="500"/>
                                        <p:tgtEl>
                                          <p:spTgt spid="2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1">
                                            <p:txEl>
                                              <p:pRg st="4" end="4"/>
                                            </p:txEl>
                                          </p:spTgt>
                                        </p:tgtEl>
                                        <p:attrNameLst>
                                          <p:attrName>style.visibility</p:attrName>
                                        </p:attrNameLst>
                                      </p:cBhvr>
                                      <p:to>
                                        <p:strVal val="visible"/>
                                      </p:to>
                                    </p:set>
                                    <p:animEffect transition="in" filter="fade">
                                      <p:cBhvr>
                                        <p:cTn id="27" dur="500"/>
                                        <p:tgtEl>
                                          <p:spTgt spid="2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p:bld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TotalTime>
  <Words>1350</Words>
  <Application>Microsoft Office PowerPoint</Application>
  <PresentationFormat>Widescreen</PresentationFormat>
  <Paragraphs>125</Paragraphs>
  <Slides>18</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18</vt:i4>
      </vt:variant>
    </vt:vector>
  </HeadingPairs>
  <TitlesOfParts>
    <vt:vector size="22" baseType="lpstr">
      <vt:lpstr>Arial</vt:lpstr>
      <vt:lpstr>Calibri</vt:lpstr>
      <vt:lpstr>Calibri Light</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JACOPO MOSESSO</dc:creator>
  <cp:lastModifiedBy>JACOPO MOSESSO</cp:lastModifiedBy>
  <cp:revision>4</cp:revision>
  <dcterms:created xsi:type="dcterms:W3CDTF">2022-07-19T06:05:14Z</dcterms:created>
  <dcterms:modified xsi:type="dcterms:W3CDTF">2022-07-21T07:54:23Z</dcterms:modified>
</cp:coreProperties>
</file>

<file path=docProps/thumbnail.jpeg>
</file>